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9144000" cy="5143500" type="screen16x9"/>
  <p:notesSz cx="6858000" cy="9144000"/>
  <p:embeddedFontLst>
    <p:embeddedFont>
      <p:font typeface="Helvetica Neue" charset="0"/>
      <p:regular r:id="rId36"/>
      <p:bold r:id="rId37"/>
      <p:italic r:id="rId38"/>
      <p:boldItalic r:id="rId39"/>
    </p:embeddedFont>
    <p:embeddedFont>
      <p:font typeface="Calibri"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051" autoAdjust="0"/>
  </p:normalViewPr>
  <p:slideViewPr>
    <p:cSldViewPr snapToGrid="0">
      <p:cViewPr varScale="1">
        <p:scale>
          <a:sx n="64" d="100"/>
          <a:sy n="64" d="100"/>
        </p:scale>
        <p:origin x="-156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317208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witter.com/us_fda/status/65220503512904089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witter.com/us_fda/status/652205035129040896"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cyclopedia.ushmm.org/content/en/article/the-doctors-trial-the-medical-case-of-the-subsequent-nuremberg-proceeding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search.unc.edu/human-research-ethics/resources/ccm3_019064/"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wma.net/policies-post/wma-declaration-of-helsinki-ethical-principles-for-medical-research-involving-human-subject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Common_Rule#:~:text=The%20Common%20Rule%20is%20the,of%20rights%20regardless%20of%20fund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Monster_Stud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unsplash.com/photos/MYwtNqVjC7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unsplash.com/photos/MYwtNqVjC7o"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unsplash.com/photos/MYwtNqVjC7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unsplash.com/photos/MYwtNqVjC7o"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unsplash.com/photos/MYwtNqVjC7o"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unsplash.com/photos/MYwtNqVjC7o"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unsplash.com/photos/MYwtNqVjC7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 name="Google Shape;5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500709850e_0_46: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
        <p:nvSpPr>
          <p:cNvPr id="137" name="Google Shape;137;g1500709850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g1500709850e_0_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500709850e_0_65: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
        <p:nvSpPr>
          <p:cNvPr id="146" name="Google Shape;146;g1500709850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 name="Google Shape;147;g1500709850e_0_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dirty="0"/>
          </a:p>
          <a:p>
            <a:pPr marL="0" lvl="0" indent="0" algn="l" rtl="0">
              <a:spcBef>
                <a:spcPts val="0"/>
              </a:spcBef>
              <a:spcAft>
                <a:spcPts val="0"/>
              </a:spcAft>
              <a:buClr>
                <a:schemeClr val="dk1"/>
              </a:buClr>
              <a:buSzPts val="1800"/>
              <a:buFont typeface="Arial"/>
              <a:buNone/>
            </a:pPr>
            <a:r>
              <a:rPr lang="en-US" sz="1200" dirty="0">
                <a:solidFill>
                  <a:schemeClr val="dk1"/>
                </a:solidFill>
              </a:rPr>
              <a:t>Mention </a:t>
            </a:r>
            <a:r>
              <a:rPr lang="en-US" sz="1200" b="1" dirty="0">
                <a:solidFill>
                  <a:schemeClr val="dk1"/>
                </a:solidFill>
              </a:rPr>
              <a:t>here the first concepts</a:t>
            </a:r>
            <a:r>
              <a:rPr lang="en-US" sz="1200" dirty="0">
                <a:solidFill>
                  <a:schemeClr val="dk1"/>
                </a:solidFill>
              </a:rPr>
              <a:t> we need to look for:</a:t>
            </a:r>
            <a:endParaRPr sz="1200" dirty="0">
              <a:solidFill>
                <a:schemeClr val="dk1"/>
              </a:solidFill>
            </a:endParaRPr>
          </a:p>
          <a:p>
            <a:pPr marL="457200" lvl="0" indent="-304800" algn="l" rtl="0">
              <a:spcBef>
                <a:spcPts val="0"/>
              </a:spcBef>
              <a:spcAft>
                <a:spcPts val="0"/>
              </a:spcAft>
              <a:buClr>
                <a:schemeClr val="dk1"/>
              </a:buClr>
              <a:buSzPts val="1200"/>
              <a:buChar char="-"/>
            </a:pPr>
            <a:r>
              <a:rPr lang="en-US" sz="1200" dirty="0">
                <a:solidFill>
                  <a:schemeClr val="dk1"/>
                </a:solidFill>
              </a:rPr>
              <a:t>voluntary participation</a:t>
            </a:r>
            <a:endParaRPr sz="1200" dirty="0">
              <a:solidFill>
                <a:schemeClr val="dk1"/>
              </a:solidFill>
            </a:endParaRPr>
          </a:p>
          <a:p>
            <a:pPr marL="457200" lvl="0" indent="-304800" algn="l" rtl="0">
              <a:spcBef>
                <a:spcPts val="0"/>
              </a:spcBef>
              <a:spcAft>
                <a:spcPts val="0"/>
              </a:spcAft>
              <a:buClr>
                <a:schemeClr val="dk1"/>
              </a:buClr>
              <a:buSzPts val="1200"/>
              <a:buChar char="-"/>
            </a:pPr>
            <a:r>
              <a:rPr lang="en-US" sz="1200" dirty="0">
                <a:solidFill>
                  <a:schemeClr val="dk1"/>
                </a:solidFill>
              </a:rPr>
              <a:t>informed consent</a:t>
            </a:r>
            <a:endParaRPr sz="1200" dirty="0">
              <a:solidFill>
                <a:schemeClr val="dk1"/>
              </a:solidFill>
            </a:endParaRPr>
          </a:p>
          <a:p>
            <a:pPr marL="457200" lvl="0" indent="-304800" algn="l" rtl="0">
              <a:spcBef>
                <a:spcPts val="0"/>
              </a:spcBef>
              <a:spcAft>
                <a:spcPts val="0"/>
              </a:spcAft>
              <a:buClr>
                <a:schemeClr val="dk1"/>
              </a:buClr>
              <a:buSzPts val="1200"/>
              <a:buChar char="-"/>
            </a:pPr>
            <a:r>
              <a:rPr lang="en-US" sz="1200" dirty="0">
                <a:solidFill>
                  <a:schemeClr val="dk1"/>
                </a:solidFill>
              </a:rPr>
              <a:t>transparency and deception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121b927c95_0_82: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
        <p:nvSpPr>
          <p:cNvPr id="156" name="Google Shape;156;g1121b927c95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 name="Google Shape;157;g1121b927c95_0_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200" b="1">
                <a:solidFill>
                  <a:schemeClr val="dk1"/>
                </a:solidFill>
              </a:rPr>
              <a:t>2 Breakout rooms | 5 minutes</a:t>
            </a:r>
            <a:endParaRPr sz="1200" b="1">
              <a:solidFill>
                <a:schemeClr val="dk1"/>
              </a:solidFill>
            </a:endParaRPr>
          </a:p>
          <a:p>
            <a:pPr marL="0" lvl="0" indent="0" algn="l" rtl="0">
              <a:lnSpc>
                <a:spcPct val="100000"/>
              </a:lnSpc>
              <a:spcBef>
                <a:spcPts val="0"/>
              </a:spcBef>
              <a:spcAft>
                <a:spcPts val="0"/>
              </a:spcAft>
              <a:buSzPts val="1800"/>
              <a:buNone/>
            </a:pPr>
            <a:endParaRPr sz="1200" b="1">
              <a:solidFill>
                <a:schemeClr val="dk1"/>
              </a:solidFill>
            </a:endParaRPr>
          </a:p>
          <a:p>
            <a:pPr marL="0" lvl="0" indent="0" algn="l" rtl="0">
              <a:lnSpc>
                <a:spcPct val="100000"/>
              </a:lnSpc>
              <a:spcBef>
                <a:spcPts val="0"/>
              </a:spcBef>
              <a:spcAft>
                <a:spcPts val="0"/>
              </a:spcAft>
              <a:buSzPts val="1800"/>
              <a:buNone/>
            </a:pPr>
            <a:r>
              <a:rPr lang="en-US" sz="1200" b="1">
                <a:solidFill>
                  <a:schemeClr val="dk1"/>
                </a:solidFill>
              </a:rPr>
              <a:t>Prompt the class</a:t>
            </a:r>
            <a:r>
              <a:rPr lang="en-US" sz="1200">
                <a:solidFill>
                  <a:schemeClr val="dk1"/>
                </a:solidFill>
              </a:rPr>
              <a:t>, </a:t>
            </a:r>
            <a:r>
              <a:rPr lang="en-US" sz="1200" b="1">
                <a:solidFill>
                  <a:schemeClr val="dk1"/>
                </a:solidFill>
              </a:rPr>
              <a:t>allow a discussion, let it flow freely, if possible:</a:t>
            </a:r>
            <a:endParaRPr sz="1200" b="1">
              <a:solidFill>
                <a:schemeClr val="dk1"/>
              </a:solidFill>
            </a:endParaRPr>
          </a:p>
          <a:p>
            <a:pPr marL="0" lvl="0" indent="0" algn="l" rtl="0">
              <a:lnSpc>
                <a:spcPct val="100000"/>
              </a:lnSpc>
              <a:spcBef>
                <a:spcPts val="0"/>
              </a:spcBef>
              <a:spcAft>
                <a:spcPts val="0"/>
              </a:spcAft>
              <a:buClr>
                <a:schemeClr val="dk1"/>
              </a:buClr>
              <a:buSzPts val="1800"/>
              <a:buFont typeface="Arial"/>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US" sz="1200">
                <a:solidFill>
                  <a:schemeClr val="dk1"/>
                </a:solidFill>
              </a:rPr>
              <a:t>What makes a person act ethical or unethical?</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US" sz="1200">
                <a:solidFill>
                  <a:schemeClr val="dk1"/>
                </a:solidFill>
              </a:rPr>
              <a:t>What makes a research study ethical or unethical? </a:t>
            </a:r>
            <a:endParaRPr sz="1200">
              <a:solidFill>
                <a:schemeClr val="dk1"/>
              </a:solidFill>
            </a:endParaRPr>
          </a:p>
          <a:p>
            <a:pPr marL="0" lvl="0" indent="0" algn="l" rtl="0">
              <a:lnSpc>
                <a:spcPct val="100000"/>
              </a:lnSpc>
              <a:spcBef>
                <a:spcPts val="0"/>
              </a:spcBef>
              <a:spcAft>
                <a:spcPts val="0"/>
              </a:spcAft>
              <a:buSzPts val="1400"/>
              <a:buNone/>
            </a:pPr>
            <a:endParaRPr sz="1200">
              <a:solidFill>
                <a:schemeClr val="dk1"/>
              </a:solidFill>
            </a:endParaRPr>
          </a:p>
          <a:p>
            <a:pPr marL="0" lvl="0" indent="0" algn="l" rtl="0">
              <a:lnSpc>
                <a:spcPct val="100000"/>
              </a:lnSpc>
              <a:spcBef>
                <a:spcPts val="0"/>
              </a:spcBef>
              <a:spcAft>
                <a:spcPts val="0"/>
              </a:spcAft>
              <a:buSzPts val="1400"/>
              <a:buNone/>
            </a:pPr>
            <a:r>
              <a:rPr lang="en-US" sz="1200" b="1">
                <a:solidFill>
                  <a:schemeClr val="dk1"/>
                </a:solidFill>
              </a:rPr>
              <a:t>If you act ethical</a:t>
            </a:r>
            <a:r>
              <a:rPr lang="en-US" sz="1200">
                <a:solidFill>
                  <a:schemeClr val="dk1"/>
                </a:solidFill>
              </a:rPr>
              <a:t> — according to the societally, legally and culturally accepted standards and norms  — you are acting and behaving in moral, fair and beneficial manner for you and others.  Simply said, </a:t>
            </a:r>
            <a:r>
              <a:rPr lang="en-US" sz="1200" b="1">
                <a:solidFill>
                  <a:schemeClr val="dk1"/>
                </a:solidFill>
              </a:rPr>
              <a:t>you are doing the right thing.</a:t>
            </a:r>
            <a:endParaRPr sz="1200" b="1">
              <a:solidFill>
                <a:schemeClr val="dk1"/>
              </a:solidFill>
            </a:endParaRPr>
          </a:p>
          <a:p>
            <a:pPr marL="0" lvl="0" indent="0" algn="l" rtl="0">
              <a:lnSpc>
                <a:spcPct val="100000"/>
              </a:lnSpc>
              <a:spcBef>
                <a:spcPts val="0"/>
              </a:spcBef>
              <a:spcAft>
                <a:spcPts val="0"/>
              </a:spcAft>
              <a:buSzPts val="1400"/>
              <a:buNone/>
            </a:pPr>
            <a:endParaRPr sz="1200" b="1">
              <a:solidFill>
                <a:schemeClr val="dk1"/>
              </a:solidFill>
            </a:endParaRPr>
          </a:p>
          <a:p>
            <a:pPr marL="0" lvl="0" indent="0" algn="l" rtl="0">
              <a:lnSpc>
                <a:spcPct val="100000"/>
              </a:lnSpc>
              <a:spcBef>
                <a:spcPts val="0"/>
              </a:spcBef>
              <a:spcAft>
                <a:spcPts val="0"/>
              </a:spcAft>
              <a:buSzPts val="1400"/>
              <a:buNone/>
            </a:pPr>
            <a:r>
              <a:rPr lang="en-US" sz="1200" b="1">
                <a:solidFill>
                  <a:schemeClr val="dk1"/>
                </a:solidFill>
              </a:rPr>
              <a:t>https://unsplash.com/photos/tVkdGtEe2C4</a:t>
            </a:r>
            <a:endParaRPr sz="1200"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500709850e_0_98: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
        <p:nvSpPr>
          <p:cNvPr id="166" name="Google Shape;166;g1500709850e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 name="Google Shape;167;g1500709850e_0_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200" b="1">
                <a:solidFill>
                  <a:schemeClr val="dk1"/>
                </a:solidFill>
              </a:rPr>
              <a:t>2 Breakout rooms | 5 minutes</a:t>
            </a:r>
            <a:endParaRPr sz="1200" b="1">
              <a:solidFill>
                <a:schemeClr val="dk1"/>
              </a:solidFill>
            </a:endParaRPr>
          </a:p>
          <a:p>
            <a:pPr marL="0" lvl="0" indent="0" algn="l" rtl="0">
              <a:lnSpc>
                <a:spcPct val="100000"/>
              </a:lnSpc>
              <a:spcBef>
                <a:spcPts val="0"/>
              </a:spcBef>
              <a:spcAft>
                <a:spcPts val="0"/>
              </a:spcAft>
              <a:buSzPts val="1800"/>
              <a:buNone/>
            </a:pPr>
            <a:endParaRPr sz="1200" b="1">
              <a:solidFill>
                <a:schemeClr val="dk1"/>
              </a:solidFill>
            </a:endParaRPr>
          </a:p>
          <a:p>
            <a:pPr marL="0" lvl="0" indent="0" algn="l" rtl="0">
              <a:lnSpc>
                <a:spcPct val="100000"/>
              </a:lnSpc>
              <a:spcBef>
                <a:spcPts val="0"/>
              </a:spcBef>
              <a:spcAft>
                <a:spcPts val="0"/>
              </a:spcAft>
              <a:buSzPts val="1800"/>
              <a:buNone/>
            </a:pPr>
            <a:r>
              <a:rPr lang="en-US" sz="1200" b="1">
                <a:solidFill>
                  <a:schemeClr val="dk1"/>
                </a:solidFill>
              </a:rPr>
              <a:t>Prompt the class</a:t>
            </a:r>
            <a:r>
              <a:rPr lang="en-US" sz="1200">
                <a:solidFill>
                  <a:schemeClr val="dk1"/>
                </a:solidFill>
              </a:rPr>
              <a:t>, </a:t>
            </a:r>
            <a:r>
              <a:rPr lang="en-US" sz="1200" b="1">
                <a:solidFill>
                  <a:schemeClr val="dk1"/>
                </a:solidFill>
              </a:rPr>
              <a:t>allow a discussion, let it flow freely, if possible:</a:t>
            </a:r>
            <a:endParaRPr sz="1200" b="1">
              <a:solidFill>
                <a:schemeClr val="dk1"/>
              </a:solidFill>
            </a:endParaRPr>
          </a:p>
          <a:p>
            <a:pPr marL="0" lvl="0" indent="0" algn="l" rtl="0">
              <a:lnSpc>
                <a:spcPct val="100000"/>
              </a:lnSpc>
              <a:spcBef>
                <a:spcPts val="0"/>
              </a:spcBef>
              <a:spcAft>
                <a:spcPts val="0"/>
              </a:spcAft>
              <a:buClr>
                <a:schemeClr val="dk1"/>
              </a:buClr>
              <a:buSzPts val="1800"/>
              <a:buFont typeface="Arial"/>
              <a:buNone/>
            </a:pP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US" sz="1200">
                <a:solidFill>
                  <a:schemeClr val="dk1"/>
                </a:solidFill>
              </a:rPr>
              <a:t>What makes a person act ethical or unethical?</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US" sz="1200">
                <a:solidFill>
                  <a:schemeClr val="dk1"/>
                </a:solidFill>
              </a:rPr>
              <a:t>What makes a research study ethical or unethical? </a:t>
            </a:r>
            <a:endParaRPr sz="1200">
              <a:solidFill>
                <a:schemeClr val="dk1"/>
              </a:solidFill>
            </a:endParaRPr>
          </a:p>
          <a:p>
            <a:pPr marL="0" lvl="0" indent="0" algn="l" rtl="0">
              <a:lnSpc>
                <a:spcPct val="100000"/>
              </a:lnSpc>
              <a:spcBef>
                <a:spcPts val="0"/>
              </a:spcBef>
              <a:spcAft>
                <a:spcPts val="0"/>
              </a:spcAft>
              <a:buSzPts val="1400"/>
              <a:buNone/>
            </a:pPr>
            <a:endParaRPr sz="1200">
              <a:solidFill>
                <a:schemeClr val="dk1"/>
              </a:solidFill>
            </a:endParaRPr>
          </a:p>
          <a:p>
            <a:pPr marL="0" lvl="0" indent="0" algn="l" rtl="0">
              <a:lnSpc>
                <a:spcPct val="100000"/>
              </a:lnSpc>
              <a:spcBef>
                <a:spcPts val="0"/>
              </a:spcBef>
              <a:spcAft>
                <a:spcPts val="0"/>
              </a:spcAft>
              <a:buSzPts val="1400"/>
              <a:buNone/>
            </a:pPr>
            <a:r>
              <a:rPr lang="en-US" sz="1200" b="1">
                <a:solidFill>
                  <a:schemeClr val="dk1"/>
                </a:solidFill>
              </a:rPr>
              <a:t>If you act ethical</a:t>
            </a:r>
            <a:r>
              <a:rPr lang="en-US" sz="1200">
                <a:solidFill>
                  <a:schemeClr val="dk1"/>
                </a:solidFill>
              </a:rPr>
              <a:t> — according to the societally, legally and culturally accepted standards and norms  — you are acting and behaving in moral, fair and beneficial manner for you and others.  Simply said, </a:t>
            </a:r>
            <a:r>
              <a:rPr lang="en-US" sz="1200" b="1">
                <a:solidFill>
                  <a:schemeClr val="dk1"/>
                </a:solidFill>
              </a:rPr>
              <a:t>you are doing the right thing.</a:t>
            </a:r>
            <a:endParaRPr sz="1200" b="1">
              <a:solidFill>
                <a:schemeClr val="dk1"/>
              </a:solidFill>
            </a:endParaRPr>
          </a:p>
          <a:p>
            <a:pPr marL="0" lvl="0" indent="0" algn="l" rtl="0">
              <a:lnSpc>
                <a:spcPct val="100000"/>
              </a:lnSpc>
              <a:spcBef>
                <a:spcPts val="0"/>
              </a:spcBef>
              <a:spcAft>
                <a:spcPts val="0"/>
              </a:spcAft>
              <a:buSzPts val="1400"/>
              <a:buNone/>
            </a:pPr>
            <a:endParaRPr sz="1200" b="1">
              <a:solidFill>
                <a:schemeClr val="dk1"/>
              </a:solidFill>
            </a:endParaRPr>
          </a:p>
          <a:p>
            <a:pPr marL="0" lvl="0" indent="0" algn="l" rtl="0">
              <a:lnSpc>
                <a:spcPct val="100000"/>
              </a:lnSpc>
              <a:spcBef>
                <a:spcPts val="0"/>
              </a:spcBef>
              <a:spcAft>
                <a:spcPts val="0"/>
              </a:spcAft>
              <a:buSzPts val="1400"/>
              <a:buNone/>
            </a:pPr>
            <a:r>
              <a:rPr lang="en-US" sz="1200" b="1" u="sng">
                <a:solidFill>
                  <a:schemeClr val="hlink"/>
                </a:solidFill>
                <a:hlinkClick r:id="rId3"/>
              </a:rPr>
              <a:t>https://twitter.com/us_fda/status/652205035129040896</a:t>
            </a:r>
            <a:r>
              <a:rPr lang="en-US" sz="1200" b="1">
                <a:solidFill>
                  <a:schemeClr val="dk1"/>
                </a:solidFill>
              </a:rPr>
              <a:t> </a:t>
            </a:r>
            <a:endParaRPr sz="1200"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55bb558124_0_33: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
        <p:nvSpPr>
          <p:cNvPr id="182" name="Google Shape;182;g255bb55812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g255bb558124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200" b="1" dirty="0" smtClean="0">
                <a:solidFill>
                  <a:schemeClr val="dk1"/>
                </a:solidFill>
              </a:rPr>
              <a:t>Prompt </a:t>
            </a:r>
            <a:r>
              <a:rPr lang="en-US" sz="1200" b="1" dirty="0">
                <a:solidFill>
                  <a:schemeClr val="dk1"/>
                </a:solidFill>
              </a:rPr>
              <a:t>the class</a:t>
            </a:r>
            <a:r>
              <a:rPr lang="en-US" sz="1200" dirty="0">
                <a:solidFill>
                  <a:schemeClr val="dk1"/>
                </a:solidFill>
              </a:rPr>
              <a:t>, </a:t>
            </a:r>
            <a:r>
              <a:rPr lang="en-US" sz="1200" b="1" dirty="0">
                <a:solidFill>
                  <a:schemeClr val="dk1"/>
                </a:solidFill>
              </a:rPr>
              <a:t>allow a discussion, let it flow freely, if possible:</a:t>
            </a:r>
            <a:endParaRPr sz="1200" b="1" dirty="0">
              <a:solidFill>
                <a:schemeClr val="dk1"/>
              </a:solidFill>
            </a:endParaRPr>
          </a:p>
          <a:p>
            <a:pPr marL="0" lvl="0" indent="0" algn="l" rtl="0">
              <a:lnSpc>
                <a:spcPct val="100000"/>
              </a:lnSpc>
              <a:spcBef>
                <a:spcPts val="0"/>
              </a:spcBef>
              <a:spcAft>
                <a:spcPts val="0"/>
              </a:spcAft>
              <a:buClr>
                <a:schemeClr val="dk1"/>
              </a:buClr>
              <a:buSzPts val="1800"/>
              <a:buFont typeface="Arial"/>
              <a:buNone/>
            </a:pPr>
            <a:endParaRPr sz="1200" dirty="0">
              <a:solidFill>
                <a:schemeClr val="dk1"/>
              </a:solidFill>
            </a:endParaRPr>
          </a:p>
          <a:p>
            <a:pPr marL="457200" lvl="0" indent="-304800" algn="l" rtl="0">
              <a:lnSpc>
                <a:spcPct val="100000"/>
              </a:lnSpc>
              <a:spcBef>
                <a:spcPts val="0"/>
              </a:spcBef>
              <a:spcAft>
                <a:spcPts val="0"/>
              </a:spcAft>
              <a:buClr>
                <a:schemeClr val="dk1"/>
              </a:buClr>
              <a:buSzPts val="1200"/>
              <a:buChar char="-"/>
            </a:pPr>
            <a:r>
              <a:rPr lang="en-US" sz="1200" dirty="0">
                <a:solidFill>
                  <a:schemeClr val="dk1"/>
                </a:solidFill>
              </a:rPr>
              <a:t>What makes a person act ethical or unethical?</a:t>
            </a:r>
            <a:endParaRPr sz="1200" dirty="0">
              <a:solidFill>
                <a:schemeClr val="dk1"/>
              </a:solidFill>
            </a:endParaRPr>
          </a:p>
          <a:p>
            <a:pPr marL="457200" lvl="0" indent="-304800" algn="l" rtl="0">
              <a:lnSpc>
                <a:spcPct val="100000"/>
              </a:lnSpc>
              <a:spcBef>
                <a:spcPts val="0"/>
              </a:spcBef>
              <a:spcAft>
                <a:spcPts val="0"/>
              </a:spcAft>
              <a:buClr>
                <a:schemeClr val="dk1"/>
              </a:buClr>
              <a:buSzPts val="1200"/>
              <a:buChar char="-"/>
            </a:pPr>
            <a:r>
              <a:rPr lang="en-US" sz="1200" dirty="0">
                <a:solidFill>
                  <a:schemeClr val="dk1"/>
                </a:solidFill>
              </a:rPr>
              <a:t>What makes a research study ethical or unethical? </a:t>
            </a:r>
            <a:endParaRPr sz="1200" dirty="0">
              <a:solidFill>
                <a:schemeClr val="dk1"/>
              </a:solidFill>
            </a:endParaRPr>
          </a:p>
          <a:p>
            <a:pPr marL="0" lvl="0" indent="0" algn="l" rtl="0">
              <a:lnSpc>
                <a:spcPct val="100000"/>
              </a:lnSpc>
              <a:spcBef>
                <a:spcPts val="0"/>
              </a:spcBef>
              <a:spcAft>
                <a:spcPts val="0"/>
              </a:spcAft>
              <a:buSzPts val="1400"/>
              <a:buNone/>
            </a:pPr>
            <a:endParaRPr sz="1200" dirty="0">
              <a:solidFill>
                <a:schemeClr val="dk1"/>
              </a:solidFill>
            </a:endParaRPr>
          </a:p>
          <a:p>
            <a:pPr marL="0" lvl="0" indent="0" algn="l" rtl="0">
              <a:lnSpc>
                <a:spcPct val="100000"/>
              </a:lnSpc>
              <a:spcBef>
                <a:spcPts val="0"/>
              </a:spcBef>
              <a:spcAft>
                <a:spcPts val="0"/>
              </a:spcAft>
              <a:buSzPts val="1400"/>
              <a:buNone/>
            </a:pPr>
            <a:r>
              <a:rPr lang="en-US" sz="1200" b="1" dirty="0">
                <a:solidFill>
                  <a:schemeClr val="dk1"/>
                </a:solidFill>
              </a:rPr>
              <a:t>If you act ethical</a:t>
            </a:r>
            <a:r>
              <a:rPr lang="en-US" sz="1200" dirty="0">
                <a:solidFill>
                  <a:schemeClr val="dk1"/>
                </a:solidFill>
              </a:rPr>
              <a:t> — according to the societally, legally and culturally accepted standards and norms  — you are acting and behaving in moral, fair and beneficial manner for you and others.  Simply said, </a:t>
            </a:r>
            <a:r>
              <a:rPr lang="en-US" sz="1200" b="1" dirty="0">
                <a:solidFill>
                  <a:schemeClr val="dk1"/>
                </a:solidFill>
              </a:rPr>
              <a:t>you are doing the right thing.</a:t>
            </a:r>
            <a:endParaRPr sz="1200" b="1" dirty="0">
              <a:solidFill>
                <a:schemeClr val="dk1"/>
              </a:solidFill>
            </a:endParaRPr>
          </a:p>
          <a:p>
            <a:pPr marL="0" lvl="0" indent="0" algn="l" rtl="0">
              <a:lnSpc>
                <a:spcPct val="100000"/>
              </a:lnSpc>
              <a:spcBef>
                <a:spcPts val="0"/>
              </a:spcBef>
              <a:spcAft>
                <a:spcPts val="0"/>
              </a:spcAft>
              <a:buSzPts val="1400"/>
              <a:buNone/>
            </a:pPr>
            <a:endParaRPr sz="1200" b="1" dirty="0">
              <a:solidFill>
                <a:schemeClr val="dk1"/>
              </a:solidFill>
            </a:endParaRPr>
          </a:p>
          <a:p>
            <a:pPr marL="0" lvl="0" indent="0" algn="l" rtl="0">
              <a:lnSpc>
                <a:spcPct val="100000"/>
              </a:lnSpc>
              <a:spcBef>
                <a:spcPts val="0"/>
              </a:spcBef>
              <a:spcAft>
                <a:spcPts val="0"/>
              </a:spcAft>
              <a:buSzPts val="1400"/>
              <a:buNone/>
            </a:pPr>
            <a:r>
              <a:rPr lang="en-US" sz="1200" b="1" u="sng" dirty="0">
                <a:solidFill>
                  <a:schemeClr val="hlink"/>
                </a:solidFill>
                <a:hlinkClick r:id="rId3"/>
              </a:rPr>
              <a:t>https://twitter.com/us_fda/status/652205035129040896</a:t>
            </a:r>
            <a:r>
              <a:rPr lang="en-US" sz="1200" b="1" dirty="0">
                <a:solidFill>
                  <a:schemeClr val="dk1"/>
                </a:solidFill>
              </a:rPr>
              <a:t> </a:t>
            </a:r>
            <a:endParaRPr sz="1200" b="1"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 name="Google Shape;194;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t>One of the </a:t>
            </a:r>
            <a:r>
              <a:rPr lang="en-US" sz="1200" b="1"/>
              <a:t>first examples</a:t>
            </a:r>
            <a:r>
              <a:rPr lang="en-US" sz="1200"/>
              <a:t> of a series of unethical experiments were the </a:t>
            </a:r>
            <a:r>
              <a:rPr lang="en-US" sz="1200" b="1"/>
              <a:t>pseudoscientific medical experiments</a:t>
            </a:r>
            <a:r>
              <a:rPr lang="en-US" sz="1200"/>
              <a:t> utilizing thousands of concentration camp prisoners </a:t>
            </a:r>
            <a:r>
              <a:rPr lang="en-US" sz="1200" b="1"/>
              <a:t>without their consent</a:t>
            </a:r>
            <a:r>
              <a:rPr lang="en-US" sz="1200"/>
              <a:t> during World War II, conducted by German physicians.</a:t>
            </a:r>
            <a:endParaRPr sz="1200"/>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Commonly later known as the “</a:t>
            </a:r>
            <a:r>
              <a:rPr lang="en-US" sz="1200" b="1"/>
              <a:t>Doctor’s Trials”</a:t>
            </a:r>
            <a:endParaRPr sz="1200" b="1"/>
          </a:p>
          <a:p>
            <a:pPr marL="0" lvl="0" indent="0" algn="l" rtl="0">
              <a:lnSpc>
                <a:spcPct val="100000"/>
              </a:lnSpc>
              <a:spcBef>
                <a:spcPts val="0"/>
              </a:spcBef>
              <a:spcAft>
                <a:spcPts val="0"/>
              </a:spcAft>
              <a:buSzPts val="1400"/>
              <a:buNone/>
            </a:pPr>
            <a:r>
              <a:rPr lang="en-US" sz="1200">
                <a:solidFill>
                  <a:srgbClr val="333333"/>
                </a:solidFill>
                <a:highlight>
                  <a:srgbClr val="F7F7F7"/>
                </a:highlight>
              </a:rPr>
              <a:t/>
            </a:r>
            <a:br>
              <a:rPr lang="en-US" sz="1200">
                <a:solidFill>
                  <a:srgbClr val="333333"/>
                </a:solidFill>
                <a:highlight>
                  <a:srgbClr val="F7F7F7"/>
                </a:highlight>
              </a:rPr>
            </a:br>
            <a:r>
              <a:rPr lang="en-US" sz="1200" u="sng">
                <a:solidFill>
                  <a:schemeClr val="hlink"/>
                </a:solidFill>
                <a:highlight>
                  <a:srgbClr val="F7F7F7"/>
                </a:highlight>
                <a:hlinkClick r:id="rId3"/>
              </a:rPr>
              <a:t>https://encyclopedia.ushmm.org/content/en/article/the-doctors-trial-the-medical-case-of-the-subsequent-nuremberg-proceedings</a:t>
            </a:r>
            <a:r>
              <a:rPr lang="en-US" sz="1200">
                <a:solidFill>
                  <a:srgbClr val="333333"/>
                </a:solidFill>
                <a:highlight>
                  <a:srgbClr val="F7F7F7"/>
                </a:highlight>
              </a:rPr>
              <a:t>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21b927c95_0_33: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
        <p:nvSpPr>
          <p:cNvPr id="204" name="Google Shape;204;g1121b927c9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g1121b927c9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rgbClr val="4F4F4F"/>
                </a:solidFill>
                <a:highlight>
                  <a:srgbClr val="FFFFFF"/>
                </a:highlight>
              </a:rPr>
              <a:t>The </a:t>
            </a:r>
            <a:r>
              <a:rPr lang="en-US" sz="1200" b="1">
                <a:solidFill>
                  <a:srgbClr val="4F4F4F"/>
                </a:solidFill>
                <a:highlight>
                  <a:srgbClr val="FFFFFF"/>
                </a:highlight>
              </a:rPr>
              <a:t>Nuremberg Trials</a:t>
            </a:r>
            <a:r>
              <a:rPr lang="en-US" sz="1200">
                <a:solidFill>
                  <a:srgbClr val="4F4F4F"/>
                </a:solidFill>
                <a:highlight>
                  <a:srgbClr val="FFFFFF"/>
                </a:highlight>
              </a:rPr>
              <a:t> resulted in the Nuremberg Code:</a:t>
            </a:r>
            <a:endParaRPr sz="1200">
              <a:solidFill>
                <a:srgbClr val="4F4F4F"/>
              </a:solidFill>
              <a:highlight>
                <a:srgbClr val="FFFFFF"/>
              </a:highlight>
            </a:endParaRPr>
          </a:p>
          <a:p>
            <a:pPr marL="0" lvl="0" indent="0" algn="l" rtl="0">
              <a:lnSpc>
                <a:spcPct val="100000"/>
              </a:lnSpc>
              <a:spcBef>
                <a:spcPts val="0"/>
              </a:spcBef>
              <a:spcAft>
                <a:spcPts val="0"/>
              </a:spcAft>
              <a:buSzPts val="1400"/>
              <a:buNone/>
            </a:pPr>
            <a:endParaRPr sz="1200">
              <a:solidFill>
                <a:srgbClr val="4F4F4F"/>
              </a:solidFill>
              <a:highlight>
                <a:srgbClr val="FFFFFF"/>
              </a:highlight>
            </a:endParaRPr>
          </a:p>
          <a:p>
            <a:pPr marL="0" lvl="0" indent="0" algn="l" rtl="0">
              <a:lnSpc>
                <a:spcPct val="100000"/>
              </a:lnSpc>
              <a:spcBef>
                <a:spcPts val="0"/>
              </a:spcBef>
              <a:spcAft>
                <a:spcPts val="0"/>
              </a:spcAft>
              <a:buSzPts val="1400"/>
              <a:buNone/>
            </a:pPr>
            <a:r>
              <a:rPr lang="en-US" sz="1200" i="1">
                <a:solidFill>
                  <a:srgbClr val="4F4F4F"/>
                </a:solidFill>
                <a:highlight>
                  <a:srgbClr val="FFFFFF"/>
                </a:highlight>
              </a:rPr>
              <a:t>“humane experimentation </a:t>
            </a:r>
            <a:r>
              <a:rPr lang="en-US" sz="1200" b="1" i="1">
                <a:solidFill>
                  <a:srgbClr val="4F4F4F"/>
                </a:solidFill>
                <a:highlight>
                  <a:srgbClr val="FFFFFF"/>
                </a:highlight>
              </a:rPr>
              <a:t>is justified only if its results benefit society</a:t>
            </a:r>
            <a:r>
              <a:rPr lang="en-US" sz="1200" i="1">
                <a:solidFill>
                  <a:srgbClr val="4F4F4F"/>
                </a:solidFill>
                <a:highlight>
                  <a:srgbClr val="FFFFFF"/>
                </a:highlight>
              </a:rPr>
              <a:t> and it is carried out in accord with basic principles that “satisfy moral, ethical, and legal concepts.”</a:t>
            </a:r>
            <a:endParaRPr sz="1200" i="1">
              <a:solidFill>
                <a:srgbClr val="4F4F4F"/>
              </a:solidFill>
              <a:highlight>
                <a:srgbClr val="FFFFFF"/>
              </a:highlight>
            </a:endParaRPr>
          </a:p>
          <a:p>
            <a:pPr marL="0" lvl="0" indent="0" algn="l" rtl="0">
              <a:lnSpc>
                <a:spcPct val="100000"/>
              </a:lnSpc>
              <a:spcBef>
                <a:spcPts val="0"/>
              </a:spcBef>
              <a:spcAft>
                <a:spcPts val="0"/>
              </a:spcAft>
              <a:buSzPts val="1400"/>
              <a:buNone/>
            </a:pPr>
            <a:endParaRPr sz="1200" i="1">
              <a:solidFill>
                <a:srgbClr val="4F4F4F"/>
              </a:solidFill>
              <a:highlight>
                <a:srgbClr val="FFFFFF"/>
              </a:highlight>
            </a:endParaRPr>
          </a:p>
          <a:p>
            <a:pPr marL="457200" lvl="0" indent="-304800" algn="l" rtl="0">
              <a:lnSpc>
                <a:spcPct val="100000"/>
              </a:lnSpc>
              <a:spcBef>
                <a:spcPts val="0"/>
              </a:spcBef>
              <a:spcAft>
                <a:spcPts val="0"/>
              </a:spcAft>
              <a:buClr>
                <a:srgbClr val="4F4F4F"/>
              </a:buClr>
              <a:buSzPts val="1200"/>
              <a:buChar char="-"/>
            </a:pPr>
            <a:r>
              <a:rPr lang="en-US" sz="1200">
                <a:solidFill>
                  <a:srgbClr val="4F4F4F"/>
                </a:solidFill>
                <a:highlight>
                  <a:srgbClr val="FFFFFF"/>
                </a:highlight>
              </a:rPr>
              <a:t>Leads to the concept of </a:t>
            </a:r>
            <a:r>
              <a:rPr lang="en-US" sz="1200" b="1">
                <a:solidFill>
                  <a:srgbClr val="4F4F4F"/>
                </a:solidFill>
                <a:highlight>
                  <a:srgbClr val="FFFFFF"/>
                </a:highlight>
              </a:rPr>
              <a:t>Beneficence</a:t>
            </a:r>
            <a:endParaRPr sz="1200" b="1">
              <a:solidFill>
                <a:srgbClr val="4F4F4F"/>
              </a:solidFill>
              <a:highlight>
                <a:srgbClr val="FFFFFF"/>
              </a:highlight>
            </a:endParaRPr>
          </a:p>
          <a:p>
            <a:pPr marL="0" lvl="0" indent="0" algn="l" rtl="0">
              <a:lnSpc>
                <a:spcPct val="100000"/>
              </a:lnSpc>
              <a:spcBef>
                <a:spcPts val="0"/>
              </a:spcBef>
              <a:spcAft>
                <a:spcPts val="0"/>
              </a:spcAft>
              <a:buSzPts val="1400"/>
              <a:buNone/>
            </a:pPr>
            <a:endParaRPr sz="1200">
              <a:solidFill>
                <a:srgbClr val="4F4F4F"/>
              </a:solidFill>
              <a:highlight>
                <a:srgbClr val="FFFFFF"/>
              </a:highlight>
            </a:endParaRPr>
          </a:p>
          <a:p>
            <a:pPr marL="0" lvl="0" indent="0" algn="l" rtl="0">
              <a:lnSpc>
                <a:spcPct val="100000"/>
              </a:lnSpc>
              <a:spcBef>
                <a:spcPts val="0"/>
              </a:spcBef>
              <a:spcAft>
                <a:spcPts val="0"/>
              </a:spcAft>
              <a:buSzPts val="1400"/>
              <a:buNone/>
            </a:pPr>
            <a:r>
              <a:rPr lang="en-US" sz="1200" u="sng">
                <a:solidFill>
                  <a:schemeClr val="hlink"/>
                </a:solidFill>
                <a:highlight>
                  <a:srgbClr val="FFFFFF"/>
                </a:highlight>
                <a:hlinkClick r:id="rId3"/>
              </a:rPr>
              <a:t>https://research.unc.edu/human-research-ethics/resources/ccm3_019064/</a:t>
            </a:r>
            <a:r>
              <a:rPr lang="en-US" sz="1200">
                <a:solidFill>
                  <a:srgbClr val="4F4F4F"/>
                </a:solidFill>
                <a:highlight>
                  <a:srgbClr val="FFFFFF"/>
                </a:highlight>
              </a:rPr>
              <a:t> </a:t>
            </a:r>
            <a:endParaRPr sz="1200">
              <a:solidFill>
                <a:srgbClr val="4F4F4F"/>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4: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
        <p:nvSpPr>
          <p:cNvPr id="214" name="Google Shape;2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1">
                <a:solidFill>
                  <a:srgbClr val="202122"/>
                </a:solidFill>
                <a:highlight>
                  <a:srgbClr val="FFFFFF"/>
                </a:highlight>
              </a:rPr>
              <a:t>Kefauver Harris Amendments</a:t>
            </a:r>
            <a:r>
              <a:rPr lang="en-US" sz="1200">
                <a:solidFill>
                  <a:srgbClr val="202122"/>
                </a:solidFill>
                <a:highlight>
                  <a:srgbClr val="FFFFFF"/>
                </a:highlight>
              </a:rPr>
              <a:t> amend the Federal Food, Drug, and Cosmetic Act (first introduced in 1938).</a:t>
            </a:r>
            <a:endParaRPr sz="1200">
              <a:solidFill>
                <a:srgbClr val="202122"/>
              </a:solidFill>
              <a:highlight>
                <a:srgbClr val="FFFFFF"/>
              </a:highlight>
            </a:endParaRPr>
          </a:p>
          <a:p>
            <a:pPr marL="0" lvl="0" indent="0" algn="l" rtl="0">
              <a:lnSpc>
                <a:spcPct val="100000"/>
              </a:lnSpc>
              <a:spcBef>
                <a:spcPts val="0"/>
              </a:spcBef>
              <a:spcAft>
                <a:spcPts val="0"/>
              </a:spcAft>
              <a:buSzPts val="1100"/>
              <a:buNone/>
            </a:pPr>
            <a:endParaRPr sz="1200">
              <a:solidFill>
                <a:srgbClr val="202122"/>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500709850e_0_121: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
        <p:nvSpPr>
          <p:cNvPr id="225" name="Google Shape;225;g1500709850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 name="Google Shape;226;g1500709850e_0_1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1">
                <a:solidFill>
                  <a:srgbClr val="202122"/>
                </a:solidFill>
                <a:highlight>
                  <a:srgbClr val="FFFFFF"/>
                </a:highlight>
              </a:rPr>
              <a:t>Kefauver Harris Amendments</a:t>
            </a:r>
            <a:r>
              <a:rPr lang="en-US" sz="1200">
                <a:solidFill>
                  <a:srgbClr val="202122"/>
                </a:solidFill>
                <a:highlight>
                  <a:srgbClr val="FFFFFF"/>
                </a:highlight>
              </a:rPr>
              <a:t> amend the Federal Food, Drug, and Cosmetic Act (first introduced in 1938).</a:t>
            </a:r>
            <a:endParaRPr sz="1200">
              <a:solidFill>
                <a:srgbClr val="202122"/>
              </a:solidFill>
              <a:highlight>
                <a:srgbClr val="FFFFFF"/>
              </a:highlight>
            </a:endParaRPr>
          </a:p>
          <a:p>
            <a:pPr marL="0" lvl="0" indent="0" algn="l" rtl="0">
              <a:lnSpc>
                <a:spcPct val="100000"/>
              </a:lnSpc>
              <a:spcBef>
                <a:spcPts val="0"/>
              </a:spcBef>
              <a:spcAft>
                <a:spcPts val="0"/>
              </a:spcAft>
              <a:buSzPts val="1100"/>
              <a:buNone/>
            </a:pPr>
            <a:endParaRPr sz="1200">
              <a:solidFill>
                <a:srgbClr val="202122"/>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5: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
        <p:nvSpPr>
          <p:cNvPr id="237" name="Google Shape;23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 name="Google Shape;238;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04800" algn="l" rtl="0">
              <a:lnSpc>
                <a:spcPct val="100000"/>
              </a:lnSpc>
              <a:spcBef>
                <a:spcPts val="0"/>
              </a:spcBef>
              <a:spcAft>
                <a:spcPts val="0"/>
              </a:spcAft>
              <a:buSzPts val="1200"/>
              <a:buChar char="-"/>
            </a:pPr>
            <a:r>
              <a:rPr lang="en-US" sz="1200">
                <a:solidFill>
                  <a:schemeClr val="dk1"/>
                </a:solidFill>
              </a:rPr>
              <a:t>Is </a:t>
            </a:r>
            <a:r>
              <a:rPr lang="en-US" sz="1200" b="1">
                <a:solidFill>
                  <a:schemeClr val="dk1"/>
                </a:solidFill>
              </a:rPr>
              <a:t>not legally binding</a:t>
            </a:r>
            <a:r>
              <a:rPr lang="en-US" sz="1200"/>
              <a:t> and is/was revised multiple times from 1975-2013.</a:t>
            </a:r>
            <a:endParaRPr sz="1200"/>
          </a:p>
          <a:p>
            <a:pPr marL="457200" lvl="0" indent="-304800" algn="l" rtl="0">
              <a:lnSpc>
                <a:spcPct val="100000"/>
              </a:lnSpc>
              <a:spcBef>
                <a:spcPts val="0"/>
              </a:spcBef>
              <a:spcAft>
                <a:spcPts val="0"/>
              </a:spcAft>
              <a:buSzPts val="1200"/>
              <a:buChar char="-"/>
            </a:pPr>
            <a:r>
              <a:rPr lang="en-US" sz="1200"/>
              <a:t>The latest revision from 2013, e.g., introduces a “includes </a:t>
            </a:r>
            <a:r>
              <a:rPr lang="en-US" sz="1200" b="1"/>
              <a:t>a requirement</a:t>
            </a:r>
            <a:r>
              <a:rPr lang="en-US" sz="1200"/>
              <a:t> for </a:t>
            </a:r>
            <a:r>
              <a:rPr lang="en-US" sz="1200" b="1"/>
              <a:t>medical care </a:t>
            </a:r>
            <a:r>
              <a:rPr lang="en-US" sz="1200"/>
              <a:t>and </a:t>
            </a:r>
            <a:r>
              <a:rPr lang="en-US" sz="1200" b="1"/>
              <a:t>financial compensation </a:t>
            </a:r>
            <a:r>
              <a:rPr lang="en-US" sz="1200"/>
              <a:t>for suffered injuries, related to research</a:t>
            </a:r>
            <a:endParaRPr sz="1200"/>
          </a:p>
          <a:p>
            <a:pPr marL="457200" lvl="0" indent="-304800" algn="l" rtl="0">
              <a:lnSpc>
                <a:spcPct val="100000"/>
              </a:lnSpc>
              <a:spcBef>
                <a:spcPts val="0"/>
              </a:spcBef>
              <a:spcAft>
                <a:spcPts val="0"/>
              </a:spcAft>
              <a:buSzPts val="1200"/>
              <a:buChar char="-"/>
            </a:pPr>
            <a:r>
              <a:rPr lang="en-US" sz="1200" b="1" u="sng">
                <a:solidFill>
                  <a:schemeClr val="hlink"/>
                </a:solidFill>
                <a:hlinkClick r:id="rId3"/>
              </a:rPr>
              <a:t>https://www.wma.net/policies-post/wma-declaration-of-helsinki-ethical-principles-for-medical-research-involving-human-subjects/</a:t>
            </a:r>
            <a:r>
              <a:rPr lang="en-US" sz="1200" b="1"/>
              <a:t> </a:t>
            </a:r>
            <a:endParaRPr sz="1200" b="1"/>
          </a:p>
          <a:p>
            <a:pPr marL="0" lvl="0" indent="0" algn="l" rtl="0">
              <a:lnSpc>
                <a:spcPct val="100000"/>
              </a:lnSpc>
              <a:spcBef>
                <a:spcPts val="0"/>
              </a:spcBef>
              <a:spcAft>
                <a:spcPts val="0"/>
              </a:spcAft>
              <a:buSzPts val="18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121b927c95_0_95: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64" name="Google Shape;64;g1121b927c9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5" name="Google Shape;65;g1121b927c95_0_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200" b="1" dirty="0"/>
              <a:t>Prompt the class</a:t>
            </a:r>
            <a:r>
              <a:rPr lang="en-US" sz="1200" dirty="0"/>
              <a:t>, </a:t>
            </a:r>
            <a:r>
              <a:rPr lang="en-US" sz="1200" b="1" dirty="0"/>
              <a:t>allow a discussion, let it flow freely, if possible:</a:t>
            </a:r>
            <a:endParaRPr sz="1200" b="1" dirty="0"/>
          </a:p>
          <a:p>
            <a:pPr marL="0" lvl="0" indent="0" algn="l" rtl="0">
              <a:lnSpc>
                <a:spcPct val="100000"/>
              </a:lnSpc>
              <a:spcBef>
                <a:spcPts val="0"/>
              </a:spcBef>
              <a:spcAft>
                <a:spcPts val="0"/>
              </a:spcAft>
              <a:buSzPts val="1800"/>
              <a:buNone/>
            </a:pPr>
            <a:endParaRPr sz="1200" dirty="0"/>
          </a:p>
          <a:p>
            <a:pPr marL="457200" lvl="0" indent="-304800" algn="l" rtl="0">
              <a:lnSpc>
                <a:spcPct val="100000"/>
              </a:lnSpc>
              <a:spcBef>
                <a:spcPts val="0"/>
              </a:spcBef>
              <a:spcAft>
                <a:spcPts val="0"/>
              </a:spcAft>
              <a:buSzPts val="1200"/>
              <a:buChar char="-"/>
            </a:pPr>
            <a:r>
              <a:rPr lang="en-US" sz="1200" dirty="0"/>
              <a:t>What do ethics have to do with human-computer interaction, with design, with UX? </a:t>
            </a:r>
            <a:endParaRPr sz="1200" dirty="0"/>
          </a:p>
          <a:p>
            <a:pPr marL="457200" lvl="0" indent="-304800" algn="l" rtl="0">
              <a:lnSpc>
                <a:spcPct val="100000"/>
              </a:lnSpc>
              <a:spcBef>
                <a:spcPts val="0"/>
              </a:spcBef>
              <a:spcAft>
                <a:spcPts val="0"/>
              </a:spcAft>
              <a:buSzPts val="1200"/>
              <a:buChar char="-"/>
            </a:pPr>
            <a:r>
              <a:rPr lang="en-US" sz="1200" dirty="0"/>
              <a:t>You will be </a:t>
            </a:r>
            <a:r>
              <a:rPr lang="en-US" sz="1200" b="1" dirty="0"/>
              <a:t>working with people</a:t>
            </a:r>
            <a:r>
              <a:rPr lang="en-US" sz="1200" dirty="0"/>
              <a:t>…collecting data…reporting on data etc.</a:t>
            </a:r>
            <a:endParaRPr sz="1200" dirty="0"/>
          </a:p>
          <a:p>
            <a:pPr marL="457200" lvl="0" indent="-304800" algn="l" rtl="0">
              <a:lnSpc>
                <a:spcPct val="100000"/>
              </a:lnSpc>
              <a:spcBef>
                <a:spcPts val="0"/>
              </a:spcBef>
              <a:spcAft>
                <a:spcPts val="0"/>
              </a:spcAft>
              <a:buSzPts val="1200"/>
              <a:buChar char="-"/>
            </a:pPr>
            <a:r>
              <a:rPr lang="en-US" sz="1200" dirty="0"/>
              <a:t>That means…we conduct tests, field studies, interviews and observations with real users, children, adults, parents, etc. </a:t>
            </a:r>
            <a:endParaRPr sz="1200" dirty="0"/>
          </a:p>
          <a:p>
            <a:pPr marL="0" lvl="0" indent="0" algn="l" rtl="0">
              <a:lnSpc>
                <a:spcPct val="100000"/>
              </a:lnSpc>
              <a:spcBef>
                <a:spcPts val="0"/>
              </a:spcBef>
              <a:spcAft>
                <a:spcPts val="0"/>
              </a:spcAft>
              <a:buSzPts val="1400"/>
              <a:buNone/>
            </a:pPr>
            <a:endParaRPr sz="1200"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55bb558124_0_59: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
        <p:nvSpPr>
          <p:cNvPr id="247" name="Google Shape;247;g255bb55812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g255bb558124_0_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04800" algn="l" rtl="0">
              <a:spcBef>
                <a:spcPts val="0"/>
              </a:spcBef>
              <a:spcAft>
                <a:spcPts val="0"/>
              </a:spcAft>
              <a:buClr>
                <a:schemeClr val="dk1"/>
              </a:buClr>
              <a:buSzPts val="1200"/>
              <a:buChar char="-"/>
            </a:pPr>
            <a:r>
              <a:rPr lang="en-US" sz="1200" b="1">
                <a:solidFill>
                  <a:schemeClr val="dk1"/>
                </a:solidFill>
              </a:rPr>
              <a:t>IRB </a:t>
            </a:r>
            <a:r>
              <a:rPr lang="en-US" sz="1200">
                <a:solidFill>
                  <a:schemeClr val="dk1"/>
                </a:solidFill>
              </a:rPr>
              <a:t>created through the </a:t>
            </a:r>
            <a:r>
              <a:rPr lang="en-US" sz="1200" b="1">
                <a:solidFill>
                  <a:schemeClr val="dk1"/>
                </a:solidFill>
              </a:rPr>
              <a:t>Research Act of 1974</a:t>
            </a:r>
            <a:endParaRPr sz="1200" b="1">
              <a:solidFill>
                <a:schemeClr val="dk1"/>
              </a:solidFill>
            </a:endParaRPr>
          </a:p>
          <a:p>
            <a:pPr marL="457200" lvl="0" indent="0" algn="l" rtl="0">
              <a:spcBef>
                <a:spcPts val="0"/>
              </a:spcBef>
              <a:spcAft>
                <a:spcPts val="0"/>
              </a:spcAft>
              <a:buClr>
                <a:schemeClr val="dk1"/>
              </a:buClr>
              <a:buSzPts val="1400"/>
              <a:buFont typeface="Arial"/>
              <a:buNone/>
            </a:pP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Participants were not informed about the disease, just about incentives (free care, free hot meal, and $35/$50 in the event of death)</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Arial"/>
              <a:buNone/>
            </a:pPr>
            <a:endParaRPr>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6: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
        <p:nvSpPr>
          <p:cNvPr id="255" name="Google Shape;2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 name="Google Shape;256;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04800" algn="l" rtl="0">
              <a:spcBef>
                <a:spcPts val="0"/>
              </a:spcBef>
              <a:spcAft>
                <a:spcPts val="0"/>
              </a:spcAft>
              <a:buClr>
                <a:schemeClr val="dk1"/>
              </a:buClr>
              <a:buSzPts val="1200"/>
              <a:buChar char="-"/>
            </a:pPr>
            <a:r>
              <a:rPr lang="en-US" sz="1200" b="1">
                <a:solidFill>
                  <a:schemeClr val="dk1"/>
                </a:solidFill>
              </a:rPr>
              <a:t>IRB </a:t>
            </a:r>
            <a:r>
              <a:rPr lang="en-US" sz="1200">
                <a:solidFill>
                  <a:schemeClr val="dk1"/>
                </a:solidFill>
              </a:rPr>
              <a:t>created through the </a:t>
            </a:r>
            <a:r>
              <a:rPr lang="en-US" sz="1200" b="1">
                <a:solidFill>
                  <a:schemeClr val="dk1"/>
                </a:solidFill>
              </a:rPr>
              <a:t>Research Act of 1974</a:t>
            </a:r>
            <a:endParaRPr sz="1200" b="1">
              <a:solidFill>
                <a:schemeClr val="dk1"/>
              </a:solidFill>
            </a:endParaRPr>
          </a:p>
          <a:p>
            <a:pPr marL="457200" lvl="0" indent="0" algn="l" rtl="0">
              <a:spcBef>
                <a:spcPts val="0"/>
              </a:spcBef>
              <a:spcAft>
                <a:spcPts val="0"/>
              </a:spcAft>
              <a:buClr>
                <a:schemeClr val="dk1"/>
              </a:buClr>
              <a:buSzPts val="1400"/>
              <a:buFont typeface="Arial"/>
              <a:buNone/>
            </a:pP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Participants were not informed about the disease, just about incentives (free care, free hot meal, and $35/$50 in the event of death)</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400"/>
              <a:buFont typeface="Arial"/>
              <a:buNone/>
            </a:pPr>
            <a:endParaRPr>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a:latin typeface="Helvetica Neue"/>
              <a:ea typeface="Helvetica Neue"/>
              <a:cs typeface="Helvetica Neue"/>
              <a:sym typeface="Helvetica Neu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500709850e_0_138: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
        <p:nvSpPr>
          <p:cNvPr id="266" name="Google Shape;266;g1500709850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 name="Google Shape;267;g1500709850e_0_1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04800" algn="l" rtl="0">
              <a:spcBef>
                <a:spcPts val="0"/>
              </a:spcBef>
              <a:spcAft>
                <a:spcPts val="0"/>
              </a:spcAft>
              <a:buClr>
                <a:schemeClr val="dk1"/>
              </a:buClr>
              <a:buSzPts val="1200"/>
              <a:buChar char="-"/>
            </a:pPr>
            <a:r>
              <a:rPr lang="en-US" sz="1200" b="1">
                <a:solidFill>
                  <a:schemeClr val="dk1"/>
                </a:solidFill>
              </a:rPr>
              <a:t>IRB </a:t>
            </a:r>
            <a:r>
              <a:rPr lang="en-US" sz="1200">
                <a:solidFill>
                  <a:schemeClr val="dk1"/>
                </a:solidFill>
              </a:rPr>
              <a:t>created through the </a:t>
            </a:r>
            <a:r>
              <a:rPr lang="en-US" sz="1200" b="1">
                <a:solidFill>
                  <a:schemeClr val="dk1"/>
                </a:solidFill>
              </a:rPr>
              <a:t>Research Act of 1974</a:t>
            </a:r>
            <a:endParaRPr sz="1200" b="1">
              <a:solidFill>
                <a:schemeClr val="dk1"/>
              </a:solidFill>
            </a:endParaRPr>
          </a:p>
          <a:p>
            <a:pPr marL="457200" lvl="0" indent="0" algn="l" rtl="0">
              <a:spcBef>
                <a:spcPts val="0"/>
              </a:spcBef>
              <a:spcAft>
                <a:spcPts val="0"/>
              </a:spcAft>
              <a:buSzPts val="1400"/>
              <a:buNone/>
            </a:pP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Participants were not informed about the disease, just about incentives (free care, free hot meal, and $35/$50 in the event of death)</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SzPts val="1400"/>
              <a:buNone/>
            </a:pPr>
            <a:endParaRPr>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SzPts val="1400"/>
              <a:buNone/>
            </a:pPr>
            <a:endParaRPr>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7: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23</a:t>
            </a:fld>
            <a:endParaRPr sz="1400" b="0" i="0" u="none" strike="noStrike" cap="none">
              <a:solidFill>
                <a:srgbClr val="000000"/>
              </a:solidFill>
              <a:latin typeface="Arial"/>
              <a:ea typeface="Arial"/>
              <a:cs typeface="Arial"/>
              <a:sym typeface="Arial"/>
            </a:endParaRPr>
          </a:p>
        </p:txBody>
      </p:sp>
      <p:sp>
        <p:nvSpPr>
          <p:cNvPr id="275" name="Google Shape;2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 name="Google Shape;276;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200"/>
              <a:t>Updated over the years to Informed Consent - Nuremburg Code from the Nazi medical experiments on unsuspecting people</a:t>
            </a:r>
            <a:endParaRPr sz="1200"/>
          </a:p>
          <a:p>
            <a:pPr marL="0" lvl="0" indent="0" algn="l" rtl="0">
              <a:lnSpc>
                <a:spcPct val="100000"/>
              </a:lnSpc>
              <a:spcBef>
                <a:spcPts val="0"/>
              </a:spcBef>
              <a:spcAft>
                <a:spcPts val="0"/>
              </a:spcAft>
              <a:buSzPts val="1800"/>
              <a:buNone/>
            </a:pPr>
            <a:endParaRPr sz="1200"/>
          </a:p>
          <a:p>
            <a:pPr marL="0" lvl="0" indent="0" algn="l" rtl="0">
              <a:lnSpc>
                <a:spcPct val="100000"/>
              </a:lnSpc>
              <a:spcBef>
                <a:spcPts val="0"/>
              </a:spcBef>
              <a:spcAft>
                <a:spcPts val="0"/>
              </a:spcAft>
              <a:buSzPts val="1800"/>
              <a:buNone/>
            </a:pPr>
            <a:r>
              <a:rPr lang="en-US" sz="1200" b="1"/>
              <a:t>Assessment of risks and benefits</a:t>
            </a:r>
            <a:r>
              <a:rPr lang="en-US" sz="1200"/>
              <a:t> - Thalidomide - given to pregnant women without FDA approval and resulted in over 12,000 babies with birth defects. </a:t>
            </a:r>
            <a:endParaRPr sz="1200"/>
          </a:p>
          <a:p>
            <a:pPr marL="0" lvl="0" indent="0" algn="l" rtl="0">
              <a:lnSpc>
                <a:spcPct val="100000"/>
              </a:lnSpc>
              <a:spcBef>
                <a:spcPts val="0"/>
              </a:spcBef>
              <a:spcAft>
                <a:spcPts val="0"/>
              </a:spcAft>
              <a:buSzPts val="1800"/>
              <a:buNone/>
            </a:pPr>
            <a:endParaRPr sz="1200"/>
          </a:p>
          <a:p>
            <a:pPr marL="0" lvl="0" indent="0" algn="l" rtl="0">
              <a:lnSpc>
                <a:spcPct val="100000"/>
              </a:lnSpc>
              <a:spcBef>
                <a:spcPts val="0"/>
              </a:spcBef>
              <a:spcAft>
                <a:spcPts val="0"/>
              </a:spcAft>
              <a:buSzPts val="1800"/>
              <a:buNone/>
            </a:pPr>
            <a:r>
              <a:rPr lang="en-US" sz="1200" b="1"/>
              <a:t>Beneficence </a:t>
            </a:r>
            <a:r>
              <a:rPr lang="en-US" sz="1200"/>
              <a:t>- Tuskegee Syphilis Study - 1932 to 1972 - 40 YEARS! The US Public Health Services injected low income African Americans with syphilis to study the effects. Subjects were not told about their disease and when the subjects went to other doctors, researchers stepped in to ensure subjects would not receive care. Even worse - the cure for syphilis - penicillin was discovered in the 50s!!!  - This brought on the National Research Act  of 1974 that works to ensure ethics in medical research.</a:t>
            </a:r>
            <a:endParaRPr sz="1200"/>
          </a:p>
          <a:p>
            <a:pPr marL="0" lvl="0" indent="0" algn="l" rtl="0">
              <a:lnSpc>
                <a:spcPct val="100000"/>
              </a:lnSpc>
              <a:spcBef>
                <a:spcPts val="0"/>
              </a:spcBef>
              <a:spcAft>
                <a:spcPts val="0"/>
              </a:spcAft>
              <a:buSzPts val="1800"/>
              <a:buNone/>
            </a:pPr>
            <a:endParaRPr sz="1200"/>
          </a:p>
          <a:p>
            <a:pPr marL="0" lvl="0" indent="0" algn="l" rtl="0">
              <a:lnSpc>
                <a:spcPct val="100000"/>
              </a:lnSpc>
              <a:spcBef>
                <a:spcPts val="0"/>
              </a:spcBef>
              <a:spcAft>
                <a:spcPts val="0"/>
              </a:spcAft>
              <a:buSzPts val="1800"/>
              <a:buNone/>
            </a:pPr>
            <a:r>
              <a:rPr lang="en-US" sz="1200" b="1"/>
              <a:t>Justice </a:t>
            </a:r>
            <a:r>
              <a:rPr lang="en-US" sz="1200"/>
              <a:t>- Declaration of Helsinki (1964) medical research should be reviewed by an independent counsel.</a:t>
            </a:r>
            <a:endParaRPr sz="1200"/>
          </a:p>
          <a:p>
            <a:pPr marL="0" lvl="0" indent="0" algn="l" rtl="0">
              <a:lnSpc>
                <a:spcPct val="100000"/>
              </a:lnSpc>
              <a:spcBef>
                <a:spcPts val="0"/>
              </a:spcBef>
              <a:spcAft>
                <a:spcPts val="0"/>
              </a:spcAft>
              <a:buSzPts val="1400"/>
              <a:buNone/>
            </a:pP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04800" algn="l" rtl="0">
              <a:lnSpc>
                <a:spcPct val="100000"/>
              </a:lnSpc>
              <a:spcBef>
                <a:spcPts val="0"/>
              </a:spcBef>
              <a:spcAft>
                <a:spcPts val="0"/>
              </a:spcAft>
              <a:buSzPts val="1200"/>
              <a:buChar char="●"/>
            </a:pPr>
            <a:r>
              <a:rPr lang="en-US" sz="1200" b="1"/>
              <a:t>Little albert (1920) experiment:</a:t>
            </a:r>
            <a:r>
              <a:rPr lang="en-US" sz="1200"/>
              <a:t> a controversial experiment on human conditioning of a child. </a:t>
            </a:r>
            <a:endParaRPr sz="1200"/>
          </a:p>
          <a:p>
            <a:pPr marL="457200" lvl="0" indent="-304800" algn="l" rtl="0">
              <a:lnSpc>
                <a:spcPct val="100000"/>
              </a:lnSpc>
              <a:spcBef>
                <a:spcPts val="0"/>
              </a:spcBef>
              <a:spcAft>
                <a:spcPts val="0"/>
              </a:spcAft>
              <a:buSzPts val="1200"/>
              <a:buChar char="●"/>
            </a:pPr>
            <a:r>
              <a:rPr lang="en-US" sz="1200"/>
              <a:t>The Common Rule is a </a:t>
            </a:r>
            <a:r>
              <a:rPr lang="en-US" sz="1200" b="1"/>
              <a:t>1981 rule of ethics</a:t>
            </a:r>
            <a:r>
              <a:rPr lang="en-US" sz="1200"/>
              <a:t> in the United States regarding </a:t>
            </a:r>
            <a:r>
              <a:rPr lang="en-US" sz="1200" b="1"/>
              <a:t>biomedical </a:t>
            </a:r>
            <a:r>
              <a:rPr lang="en-US" sz="1200"/>
              <a:t>and </a:t>
            </a:r>
            <a:r>
              <a:rPr lang="en-US" sz="1200" b="1"/>
              <a:t>behavioral </a:t>
            </a:r>
            <a:r>
              <a:rPr lang="en-US" sz="1200"/>
              <a:t>research </a:t>
            </a:r>
            <a:r>
              <a:rPr lang="en-US" sz="1200" b="1"/>
              <a:t>involving human subjects.</a:t>
            </a:r>
            <a:endParaRPr sz="1200" b="1"/>
          </a:p>
          <a:p>
            <a:pPr marL="457200" lvl="0" indent="-304800" algn="l" rtl="0">
              <a:lnSpc>
                <a:spcPct val="100000"/>
              </a:lnSpc>
              <a:spcBef>
                <a:spcPts val="0"/>
              </a:spcBef>
              <a:spcAft>
                <a:spcPts val="0"/>
              </a:spcAft>
              <a:buSzPts val="1200"/>
              <a:buChar char="●"/>
            </a:pPr>
            <a:r>
              <a:rPr lang="en-US" sz="1200"/>
              <a:t>The Common Rule includes additional protections for c</a:t>
            </a:r>
            <a:r>
              <a:rPr lang="en-US" sz="1200" b="1"/>
              <a:t>ertain vulnerable research subjects</a:t>
            </a:r>
            <a:endParaRPr sz="1200" b="1"/>
          </a:p>
          <a:p>
            <a:pPr marL="457200" lvl="0" indent="-304800" algn="l" rtl="0">
              <a:lnSpc>
                <a:spcPct val="100000"/>
              </a:lnSpc>
              <a:spcBef>
                <a:spcPts val="0"/>
              </a:spcBef>
              <a:spcAft>
                <a:spcPts val="0"/>
              </a:spcAft>
              <a:buSzPts val="1200"/>
              <a:buChar char="●"/>
            </a:pPr>
            <a:r>
              <a:rPr lang="en-US" sz="1200" u="sng">
                <a:solidFill>
                  <a:schemeClr val="hlink"/>
                </a:solidFill>
                <a:hlinkClick r:id="rId3"/>
              </a:rPr>
              <a:t>https://en.wikipedia.org/wiki/Common_Rule#:~:text=The%20Common%20Rule%20is%20the,of%20rights%20regardless%20of%20funding</a:t>
            </a:r>
            <a:r>
              <a:rPr lang="en-US" sz="1200"/>
              <a:t>. </a:t>
            </a:r>
            <a:endParaRPr sz="1200"/>
          </a:p>
        </p:txBody>
      </p:sp>
      <p:sp>
        <p:nvSpPr>
          <p:cNvPr id="287" name="Google Shape;287;p8: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121b927c95_0_13: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
        <p:nvSpPr>
          <p:cNvPr id="297" name="Google Shape;297;g1121b927c9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 name="Google Shape;298;g1121b927c95_0_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04800" algn="l" rtl="0">
              <a:lnSpc>
                <a:spcPct val="100000"/>
              </a:lnSpc>
              <a:spcBef>
                <a:spcPts val="0"/>
              </a:spcBef>
              <a:spcAft>
                <a:spcPts val="0"/>
              </a:spcAft>
              <a:buSzPts val="1200"/>
              <a:buChar char="-"/>
            </a:pPr>
            <a:r>
              <a:rPr lang="en-US" sz="1200" b="1"/>
              <a:t>Milgram Study: An example of deception: </a:t>
            </a:r>
            <a:r>
              <a:rPr lang="en-US" sz="1200"/>
              <a:t>A study of memory, but it was a study of obedience. </a:t>
            </a:r>
            <a:endParaRPr sz="1200"/>
          </a:p>
          <a:p>
            <a:pPr marL="457200" lvl="0" indent="0" algn="l" rtl="0">
              <a:lnSpc>
                <a:spcPct val="100000"/>
              </a:lnSpc>
              <a:spcBef>
                <a:spcPts val="0"/>
              </a:spcBef>
              <a:spcAft>
                <a:spcPts val="0"/>
              </a:spcAft>
              <a:buSzPts val="1400"/>
              <a:buNone/>
            </a:pPr>
            <a:endParaRPr sz="1200"/>
          </a:p>
          <a:p>
            <a:pPr marL="457200" lvl="0" indent="-304800" algn="l" rtl="0">
              <a:lnSpc>
                <a:spcPct val="100000"/>
              </a:lnSpc>
              <a:spcBef>
                <a:spcPts val="0"/>
              </a:spcBef>
              <a:spcAft>
                <a:spcPts val="0"/>
              </a:spcAft>
              <a:buClr>
                <a:schemeClr val="dk1"/>
              </a:buClr>
              <a:buSzPts val="1200"/>
              <a:buChar char="-"/>
            </a:pPr>
            <a:r>
              <a:rPr lang="en-US" sz="1200" b="1">
                <a:solidFill>
                  <a:schemeClr val="dk1"/>
                </a:solidFill>
              </a:rPr>
              <a:t>Stanford Prison Study: </a:t>
            </a:r>
            <a:r>
              <a:rPr lang="en-US" sz="1200" i="1">
                <a:solidFill>
                  <a:schemeClr val="dk1"/>
                </a:solidFill>
              </a:rPr>
              <a:t>The study of evil</a:t>
            </a:r>
            <a:endParaRPr sz="1200" i="1">
              <a:solidFill>
                <a:schemeClr val="dk1"/>
              </a:solidFill>
            </a:endParaRPr>
          </a:p>
          <a:p>
            <a:pPr marL="457200" lvl="0" indent="-304800" algn="l" rtl="0">
              <a:lnSpc>
                <a:spcPct val="100000"/>
              </a:lnSpc>
              <a:spcBef>
                <a:spcPts val="0"/>
              </a:spcBef>
              <a:spcAft>
                <a:spcPts val="0"/>
              </a:spcAft>
              <a:buClr>
                <a:schemeClr val="dk1"/>
              </a:buClr>
              <a:buSzPts val="1200"/>
              <a:buChar char="-"/>
            </a:pPr>
            <a:endParaRPr sz="1200" i="1">
              <a:solidFill>
                <a:schemeClr val="dk1"/>
              </a:solidFill>
            </a:endParaRPr>
          </a:p>
          <a:p>
            <a:pPr marL="457200" lvl="0" indent="-304800" algn="l" rtl="0">
              <a:lnSpc>
                <a:spcPct val="100000"/>
              </a:lnSpc>
              <a:spcBef>
                <a:spcPts val="0"/>
              </a:spcBef>
              <a:spcAft>
                <a:spcPts val="0"/>
              </a:spcAft>
              <a:buSzPts val="1200"/>
              <a:buChar char="-"/>
            </a:pPr>
            <a:r>
              <a:rPr lang="en-US" sz="1200" b="1"/>
              <a:t>Monster Study</a:t>
            </a:r>
            <a:r>
              <a:rPr lang="en-US" sz="1200"/>
              <a:t>: “Half of the children received positive speech therapy, praising the fluency of their speech, and the other half, negative speech therapy, belittling the children for speech imperfections. Many of the normal speaking orphan children who received negative therapy in the experiment suffered negative psychological effects, and some retained speech problems for the rest of their lives.”</a:t>
            </a:r>
            <a:endParaRPr sz="1200"/>
          </a:p>
          <a:p>
            <a:pPr marL="457200" lvl="0" indent="-304800" algn="l" rtl="0">
              <a:lnSpc>
                <a:spcPct val="100000"/>
              </a:lnSpc>
              <a:spcBef>
                <a:spcPts val="0"/>
              </a:spcBef>
              <a:spcAft>
                <a:spcPts val="0"/>
              </a:spcAft>
              <a:buSzPts val="1200"/>
              <a:buChar char="-"/>
            </a:pPr>
            <a:endParaRPr sz="1200" i="1"/>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u="sng">
                <a:solidFill>
                  <a:schemeClr val="hlink"/>
                </a:solidFill>
                <a:hlinkClick r:id="rId3"/>
              </a:rPr>
              <a:t>https://en.wikipedia.org/wiki/Monster_Study</a:t>
            </a:r>
            <a:r>
              <a:rPr lang="en-US" sz="1200"/>
              <a:t> </a:t>
            </a: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55bb558124_0_142: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
        <p:nvSpPr>
          <p:cNvPr id="307" name="Google Shape;307;g255bb55812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8" name="Google Shape;308;g255bb558124_0_1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200" b="1"/>
              <a:t>Prompt the class</a:t>
            </a:r>
            <a:r>
              <a:rPr lang="en-US" sz="1200"/>
              <a:t>, </a:t>
            </a:r>
            <a:r>
              <a:rPr lang="en-US" sz="1200" b="1"/>
              <a:t>allow a discussion, let it flow freely, if possible:</a:t>
            </a:r>
            <a:endParaRPr sz="1200" b="1"/>
          </a:p>
          <a:p>
            <a:pPr marL="0" lvl="0" indent="0" algn="l" rtl="0">
              <a:lnSpc>
                <a:spcPct val="100000"/>
              </a:lnSpc>
              <a:spcBef>
                <a:spcPts val="0"/>
              </a:spcBef>
              <a:spcAft>
                <a:spcPts val="0"/>
              </a:spcAft>
              <a:buSzPts val="1800"/>
              <a:buNone/>
            </a:pPr>
            <a:endParaRPr sz="1200"/>
          </a:p>
          <a:p>
            <a:pPr marL="457200" lvl="0" indent="-304800" algn="l" rtl="0">
              <a:lnSpc>
                <a:spcPct val="100000"/>
              </a:lnSpc>
              <a:spcBef>
                <a:spcPts val="0"/>
              </a:spcBef>
              <a:spcAft>
                <a:spcPts val="0"/>
              </a:spcAft>
              <a:buSzPts val="1200"/>
              <a:buChar char="-"/>
            </a:pPr>
            <a:r>
              <a:rPr lang="en-US" sz="1200"/>
              <a:t>What do ethics have to do with human-computer interaction, with design, with UX? </a:t>
            </a:r>
            <a:endParaRPr sz="1200"/>
          </a:p>
          <a:p>
            <a:pPr marL="457200" lvl="0" indent="-304800" algn="l" rtl="0">
              <a:lnSpc>
                <a:spcPct val="100000"/>
              </a:lnSpc>
              <a:spcBef>
                <a:spcPts val="0"/>
              </a:spcBef>
              <a:spcAft>
                <a:spcPts val="0"/>
              </a:spcAft>
              <a:buSzPts val="1200"/>
              <a:buChar char="-"/>
            </a:pPr>
            <a:r>
              <a:rPr lang="en-US" sz="1200"/>
              <a:t>You will be </a:t>
            </a:r>
            <a:r>
              <a:rPr lang="en-US" sz="1200" b="1"/>
              <a:t>working with people</a:t>
            </a:r>
            <a:r>
              <a:rPr lang="en-US" sz="1200"/>
              <a:t>…collecting data…reporting on data etc.</a:t>
            </a:r>
            <a:endParaRPr sz="1200"/>
          </a:p>
          <a:p>
            <a:pPr marL="457200" lvl="0" indent="-304800" algn="l" rtl="0">
              <a:lnSpc>
                <a:spcPct val="100000"/>
              </a:lnSpc>
              <a:spcBef>
                <a:spcPts val="0"/>
              </a:spcBef>
              <a:spcAft>
                <a:spcPts val="0"/>
              </a:spcAft>
              <a:buSzPts val="1200"/>
              <a:buChar char="-"/>
            </a:pPr>
            <a:r>
              <a:rPr lang="en-US" sz="1200"/>
              <a:t>That means…we conduct tests, field studies, interviews and observations with real users, children, adults, parents, etc. </a:t>
            </a:r>
            <a:endParaRPr sz="1200"/>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0843cffe7d_0_0: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
        <p:nvSpPr>
          <p:cNvPr id="316" name="Google Shape;316;g20843cffe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7" name="Google Shape;317;g20843cffe7d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u="sng">
                <a:solidFill>
                  <a:schemeClr val="hlink"/>
                </a:solidFill>
                <a:hlinkClick r:id="rId3"/>
              </a:rPr>
              <a:t>https://unsplash.com/photos/MYwtNqVjC7o</a:t>
            </a:r>
            <a:r>
              <a:rPr lang="en-US"/>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2b164d7181_1_15: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
        <p:nvSpPr>
          <p:cNvPr id="325" name="Google Shape;325;g22b164d7181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g22b164d7181_1_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u="sng">
                <a:solidFill>
                  <a:schemeClr val="hlink"/>
                </a:solidFill>
                <a:hlinkClick r:id="rId3"/>
              </a:rPr>
              <a:t>https://unsplash.com/photos/MYwtNqVjC7o</a:t>
            </a:r>
            <a:r>
              <a:rPr lang="en-US"/>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21b927c95_0_152: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
        <p:nvSpPr>
          <p:cNvPr id="334" name="Google Shape;334;g1121b927c95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g1121b927c95_0_1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u="sng">
                <a:solidFill>
                  <a:schemeClr val="hlink"/>
                </a:solidFill>
                <a:hlinkClick r:id="rId3"/>
              </a:rPr>
              <a:t>https://unsplash.com/photos/MYwtNqVjC7o</a:t>
            </a:r>
            <a:r>
              <a:rPr lang="en-US"/>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5bb558124_0_0: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
        <p:nvSpPr>
          <p:cNvPr id="72" name="Google Shape;72;g255bb5581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 name="Google Shape;73;g255bb558124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200" b="1"/>
              <a:t>Prompt the class</a:t>
            </a:r>
            <a:r>
              <a:rPr lang="en-US" sz="1200"/>
              <a:t>, </a:t>
            </a:r>
            <a:r>
              <a:rPr lang="en-US" sz="1200" b="1"/>
              <a:t>allow a discussion, let it flow freely, if possible:</a:t>
            </a:r>
            <a:endParaRPr sz="1200" b="1"/>
          </a:p>
          <a:p>
            <a:pPr marL="0" lvl="0" indent="0" algn="l" rtl="0">
              <a:lnSpc>
                <a:spcPct val="100000"/>
              </a:lnSpc>
              <a:spcBef>
                <a:spcPts val="0"/>
              </a:spcBef>
              <a:spcAft>
                <a:spcPts val="0"/>
              </a:spcAft>
              <a:buSzPts val="1800"/>
              <a:buNone/>
            </a:pPr>
            <a:endParaRPr sz="1200"/>
          </a:p>
          <a:p>
            <a:pPr marL="457200" lvl="0" indent="-304800" algn="l" rtl="0">
              <a:lnSpc>
                <a:spcPct val="100000"/>
              </a:lnSpc>
              <a:spcBef>
                <a:spcPts val="0"/>
              </a:spcBef>
              <a:spcAft>
                <a:spcPts val="0"/>
              </a:spcAft>
              <a:buSzPts val="1200"/>
              <a:buChar char="-"/>
            </a:pPr>
            <a:r>
              <a:rPr lang="en-US" sz="1200"/>
              <a:t>What do ethics have to do with human-computer interaction, with design, with UX? </a:t>
            </a:r>
            <a:endParaRPr sz="1200"/>
          </a:p>
          <a:p>
            <a:pPr marL="457200" lvl="0" indent="-304800" algn="l" rtl="0">
              <a:lnSpc>
                <a:spcPct val="100000"/>
              </a:lnSpc>
              <a:spcBef>
                <a:spcPts val="0"/>
              </a:spcBef>
              <a:spcAft>
                <a:spcPts val="0"/>
              </a:spcAft>
              <a:buSzPts val="1200"/>
              <a:buChar char="-"/>
            </a:pPr>
            <a:r>
              <a:rPr lang="en-US" sz="1200"/>
              <a:t>You will be </a:t>
            </a:r>
            <a:r>
              <a:rPr lang="en-US" sz="1200" b="1"/>
              <a:t>working with people</a:t>
            </a:r>
            <a:r>
              <a:rPr lang="en-US" sz="1200"/>
              <a:t>…collecting data…reporting on data etc.</a:t>
            </a:r>
            <a:endParaRPr sz="1200"/>
          </a:p>
          <a:p>
            <a:pPr marL="457200" lvl="0" indent="-304800" algn="l" rtl="0">
              <a:lnSpc>
                <a:spcPct val="100000"/>
              </a:lnSpc>
              <a:spcBef>
                <a:spcPts val="0"/>
              </a:spcBef>
              <a:spcAft>
                <a:spcPts val="0"/>
              </a:spcAft>
              <a:buSzPts val="1200"/>
              <a:buChar char="-"/>
            </a:pPr>
            <a:r>
              <a:rPr lang="en-US" sz="1200"/>
              <a:t>That means…we conduct tests, field studies, interviews and observations with real users, children, adults, parents, etc. </a:t>
            </a:r>
            <a:endParaRPr sz="1200"/>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21b927c95_0_159: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
        <p:nvSpPr>
          <p:cNvPr id="343" name="Google Shape;343;g1121b927c95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4" name="Google Shape;344;g1121b927c95_0_1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US" u="sng">
                <a:solidFill>
                  <a:schemeClr val="hlink"/>
                </a:solidFill>
                <a:hlinkClick r:id="rId3"/>
              </a:rPr>
              <a:t>https://unsplash.com/photos/MYwtNqVjC7o</a:t>
            </a:r>
            <a:r>
              <a:rPr lang="en-US">
                <a:solidFill>
                  <a:schemeClr val="dk1"/>
                </a:solidFill>
              </a:rPr>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21b927c95_0_145: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
        <p:nvSpPr>
          <p:cNvPr id="352" name="Google Shape;352;g1121b927c95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g1121b927c95_0_1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US" u="sng">
                <a:solidFill>
                  <a:schemeClr val="hlink"/>
                </a:solidFill>
                <a:hlinkClick r:id="rId3"/>
              </a:rPr>
              <a:t>https://unsplash.com/photos/MYwtNqVjC7o</a:t>
            </a:r>
            <a:r>
              <a:rPr lang="en-US">
                <a:solidFill>
                  <a:schemeClr val="dk1"/>
                </a:solidFill>
              </a:rPr>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2b164d7181_1_7: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
        <p:nvSpPr>
          <p:cNvPr id="361" name="Google Shape;361;g22b164d718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2" name="Google Shape;362;g22b164d7181_1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US" u="sng">
                <a:solidFill>
                  <a:schemeClr val="hlink"/>
                </a:solidFill>
                <a:hlinkClick r:id="rId3"/>
              </a:rPr>
              <a:t>https://unsplash.com/photos/MYwtNqVjC7o</a:t>
            </a:r>
            <a:r>
              <a:rPr lang="en-US">
                <a:solidFill>
                  <a:schemeClr val="dk1"/>
                </a:solidFill>
              </a:rPr>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21b927c95_0_166: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
        <p:nvSpPr>
          <p:cNvPr id="370" name="Google Shape;370;g1121b927c9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1" name="Google Shape;371;g1121b927c95_0_1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Arial"/>
              <a:buNone/>
            </a:pPr>
            <a:r>
              <a:rPr lang="en-US" u="sng">
                <a:solidFill>
                  <a:schemeClr val="hlink"/>
                </a:solidFill>
                <a:hlinkClick r:id="rId3"/>
              </a:rPr>
              <a:t>https://unsplash.com/photos/MYwtNqVjC7o</a:t>
            </a:r>
            <a:r>
              <a:rPr lang="en-US">
                <a:solidFill>
                  <a:schemeClr val="dk1"/>
                </a:solidFill>
              </a:rPr>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55bb558124_0_7: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
        <p:nvSpPr>
          <p:cNvPr id="80" name="Google Shape;80;g255bb55812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 name="Google Shape;81;g255bb55812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200" b="1"/>
              <a:t>Prompt the class</a:t>
            </a:r>
            <a:r>
              <a:rPr lang="en-US" sz="1200"/>
              <a:t>, </a:t>
            </a:r>
            <a:r>
              <a:rPr lang="en-US" sz="1200" b="1"/>
              <a:t>allow a discussion, let it flow freely, if possible:</a:t>
            </a:r>
            <a:endParaRPr sz="1200" b="1"/>
          </a:p>
          <a:p>
            <a:pPr marL="0" lvl="0" indent="0" algn="l" rtl="0">
              <a:lnSpc>
                <a:spcPct val="100000"/>
              </a:lnSpc>
              <a:spcBef>
                <a:spcPts val="0"/>
              </a:spcBef>
              <a:spcAft>
                <a:spcPts val="0"/>
              </a:spcAft>
              <a:buSzPts val="1800"/>
              <a:buNone/>
            </a:pPr>
            <a:endParaRPr sz="1200"/>
          </a:p>
          <a:p>
            <a:pPr marL="457200" lvl="0" indent="-304800" algn="l" rtl="0">
              <a:lnSpc>
                <a:spcPct val="100000"/>
              </a:lnSpc>
              <a:spcBef>
                <a:spcPts val="0"/>
              </a:spcBef>
              <a:spcAft>
                <a:spcPts val="0"/>
              </a:spcAft>
              <a:buSzPts val="1200"/>
              <a:buChar char="-"/>
            </a:pPr>
            <a:r>
              <a:rPr lang="en-US" sz="1200"/>
              <a:t>What do ethics have to do with human-computer interaction, with design, with UX? </a:t>
            </a:r>
            <a:endParaRPr sz="1200"/>
          </a:p>
          <a:p>
            <a:pPr marL="457200" lvl="0" indent="-304800" algn="l" rtl="0">
              <a:lnSpc>
                <a:spcPct val="100000"/>
              </a:lnSpc>
              <a:spcBef>
                <a:spcPts val="0"/>
              </a:spcBef>
              <a:spcAft>
                <a:spcPts val="0"/>
              </a:spcAft>
              <a:buSzPts val="1200"/>
              <a:buChar char="-"/>
            </a:pPr>
            <a:r>
              <a:rPr lang="en-US" sz="1200"/>
              <a:t>You will be </a:t>
            </a:r>
            <a:r>
              <a:rPr lang="en-US" sz="1200" b="1"/>
              <a:t>working with people</a:t>
            </a:r>
            <a:r>
              <a:rPr lang="en-US" sz="1200"/>
              <a:t>…collecting data…reporting on data etc.</a:t>
            </a:r>
            <a:endParaRPr sz="1200"/>
          </a:p>
          <a:p>
            <a:pPr marL="457200" lvl="0" indent="-304800" algn="l" rtl="0">
              <a:lnSpc>
                <a:spcPct val="100000"/>
              </a:lnSpc>
              <a:spcBef>
                <a:spcPts val="0"/>
              </a:spcBef>
              <a:spcAft>
                <a:spcPts val="0"/>
              </a:spcAft>
              <a:buSzPts val="1200"/>
              <a:buChar char="-"/>
            </a:pPr>
            <a:r>
              <a:rPr lang="en-US" sz="1200"/>
              <a:t>That means…we conduct tests, field studies, interviews and observations with real users, children, adults, parents, etc. </a:t>
            </a:r>
            <a:endParaRPr sz="1200"/>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5bb558124_0_25: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
        <p:nvSpPr>
          <p:cNvPr id="89" name="Google Shape;89;g255bb55812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 name="Google Shape;90;g255bb558124_0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en-US" sz="1200" b="1"/>
              <a:t>Prompt the class</a:t>
            </a:r>
            <a:r>
              <a:rPr lang="en-US" sz="1200"/>
              <a:t>, </a:t>
            </a:r>
            <a:r>
              <a:rPr lang="en-US" sz="1200" b="1"/>
              <a:t>allow a discussion, let it flow freely, if possible:</a:t>
            </a:r>
            <a:endParaRPr sz="1200" b="1"/>
          </a:p>
          <a:p>
            <a:pPr marL="0" lvl="0" indent="0" algn="l" rtl="0">
              <a:lnSpc>
                <a:spcPct val="100000"/>
              </a:lnSpc>
              <a:spcBef>
                <a:spcPts val="0"/>
              </a:spcBef>
              <a:spcAft>
                <a:spcPts val="0"/>
              </a:spcAft>
              <a:buSzPts val="1800"/>
              <a:buNone/>
            </a:pPr>
            <a:endParaRPr sz="1200"/>
          </a:p>
          <a:p>
            <a:pPr marL="457200" lvl="0" indent="-304800" algn="l" rtl="0">
              <a:lnSpc>
                <a:spcPct val="100000"/>
              </a:lnSpc>
              <a:spcBef>
                <a:spcPts val="0"/>
              </a:spcBef>
              <a:spcAft>
                <a:spcPts val="0"/>
              </a:spcAft>
              <a:buSzPts val="1200"/>
              <a:buChar char="-"/>
            </a:pPr>
            <a:r>
              <a:rPr lang="en-US" sz="1200"/>
              <a:t>What do ethics have to do with human-computer interaction, with design, with UX? </a:t>
            </a:r>
            <a:endParaRPr sz="1200"/>
          </a:p>
          <a:p>
            <a:pPr marL="457200" lvl="0" indent="-304800" algn="l" rtl="0">
              <a:lnSpc>
                <a:spcPct val="100000"/>
              </a:lnSpc>
              <a:spcBef>
                <a:spcPts val="0"/>
              </a:spcBef>
              <a:spcAft>
                <a:spcPts val="0"/>
              </a:spcAft>
              <a:buSzPts val="1200"/>
              <a:buChar char="-"/>
            </a:pPr>
            <a:r>
              <a:rPr lang="en-US" sz="1200"/>
              <a:t>You will be </a:t>
            </a:r>
            <a:r>
              <a:rPr lang="en-US" sz="1200" b="1"/>
              <a:t>working with people</a:t>
            </a:r>
            <a:r>
              <a:rPr lang="en-US" sz="1200"/>
              <a:t>…collecting data…reporting on data etc.</a:t>
            </a:r>
            <a:endParaRPr sz="1200"/>
          </a:p>
          <a:p>
            <a:pPr marL="457200" lvl="0" indent="-304800" algn="l" rtl="0">
              <a:lnSpc>
                <a:spcPct val="100000"/>
              </a:lnSpc>
              <a:spcBef>
                <a:spcPts val="0"/>
              </a:spcBef>
              <a:spcAft>
                <a:spcPts val="0"/>
              </a:spcAft>
              <a:buSzPts val="1200"/>
              <a:buChar char="-"/>
            </a:pPr>
            <a:r>
              <a:rPr lang="en-US" sz="1200"/>
              <a:t>That means…we conduct tests, field studies, interviews and observations with real users, children, adults, parents, etc. </a:t>
            </a:r>
            <a:endParaRPr sz="1200"/>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55bb558124_0_71: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
        <p:nvSpPr>
          <p:cNvPr id="98" name="Google Shape;98;g255bb55812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 name="Google Shape;99;g255bb558124_0_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5bb558124_0_84: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
        <p:nvSpPr>
          <p:cNvPr id="106" name="Google Shape;106;g255bb55812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g255bb558124_0_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500709850e_0_78: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
        <p:nvSpPr>
          <p:cNvPr id="114" name="Google Shape;114;g1500709850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 name="Google Shape;115;g1500709850e_0_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a:p>
            <a:pPr marL="0" lvl="0" indent="0" algn="l" rtl="0">
              <a:spcBef>
                <a:spcPts val="0"/>
              </a:spcBef>
              <a:spcAft>
                <a:spcPts val="0"/>
              </a:spcAft>
              <a:buSzPts val="1800"/>
              <a:buNone/>
            </a:pPr>
            <a:r>
              <a:rPr lang="en-US" sz="1200">
                <a:solidFill>
                  <a:schemeClr val="dk1"/>
                </a:solidFill>
              </a:rPr>
              <a:t>Mention </a:t>
            </a:r>
            <a:r>
              <a:rPr lang="en-US" sz="1200" b="1">
                <a:solidFill>
                  <a:schemeClr val="dk1"/>
                </a:solidFill>
              </a:rPr>
              <a:t>here the first concepts</a:t>
            </a:r>
            <a:r>
              <a:rPr lang="en-US" sz="1200">
                <a:solidFill>
                  <a:schemeClr val="dk1"/>
                </a:solidFill>
              </a:rPr>
              <a:t> we need to look for:</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voluntary participation</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informed consent</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transparency and deception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5bb558124_0_93: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
        <p:nvSpPr>
          <p:cNvPr id="127" name="Google Shape;127;g255bb55812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g255bb558124_0_9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Google Shape;11;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2" name="Google Shape;12;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xhibits.stanford.edu/spe/catalog/sk516df1347"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exhibits.stanford.edu/spe/catalog/sk516df1347"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4.jpg"/><Relationship Id="rId5" Type="http://schemas.openxmlformats.org/officeDocument/2006/relationships/hyperlink" Target="http://www.youtube.com/watch?v=760lwYmpXbc"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jD-YCDE_5yw"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twitter.com/us_fda/status/65220503512904089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jpg"/><Relationship Id="rId4" Type="http://schemas.openxmlformats.org/officeDocument/2006/relationships/hyperlink" Target="https://www.dailymail.co.uk/news/article-2518619/Winter-camps-Holocaust-survivor-died-Auschwitz-worked-concentration-camps-aged-just-13-recalls-bitterest-months-Nazi-persecution.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hyperlink" Target="https://theconversation.com/why-thalidomide-survivors-have-such-a-tough-time-getting-compensation-47164"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s://www.itv.com/news/calendar/2017-03-03/family-appeal-for-answers-over-thalidomide-baby-death" TargetMode="External"/><Relationship Id="rId5"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jp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www.youtube.com/watch?v=afwK2CVpc9E"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8" Type="http://schemas.openxmlformats.org/officeDocument/2006/relationships/hyperlink" Target="https://commons.wikimedia.org/wiki/File:Syphilis-poster-wpa-cure.jpg" TargetMode="External"/><Relationship Id="rId3" Type="http://schemas.openxmlformats.org/officeDocument/2006/relationships/image" Target="../media/image27.jpg"/><Relationship Id="rId7" Type="http://schemas.openxmlformats.org/officeDocument/2006/relationships/hyperlink" Target="https://www.joshuakennon.com/the-tuskegee-experiment/"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hyperlink" Target="https://www.mcgill.ca/oss/article/history/40-years-human-experimentation-america-tuskegee-study" TargetMode="External"/><Relationship Id="rId5" Type="http://schemas.openxmlformats.org/officeDocument/2006/relationships/image" Target="../media/image29.jp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M6AKIIhoFn4"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jp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https://doi.org/10.1007/s10676-018-9495-z" TargetMode="Externa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hyperlink" Target="https://upload.wikimedia.org/wikipedia/commons/c/cc/Little-albert.jpg" TargetMode="External"/><Relationship Id="rId5" Type="http://schemas.openxmlformats.org/officeDocument/2006/relationships/hyperlink" Target="https://images.newscientist.com/wp-content/uploads/2014/10/dn26307-1_300.jpg" TargetMode="Externa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Monster_Study#cite_note-2"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hyperlink" Target="http://www.youtube.com/watch?v=TpA-kyLa0I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hyperlink" Target="http://www.youtube.com/watch?v=ZyHhGHovCd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jpg"/><Relationship Id="rId4" Type="http://schemas.openxmlformats.org/officeDocument/2006/relationships/hyperlink" Target="http://www.youtube.com/watch?v=eLckZKue5B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hyperlink" Target="https://psmag.com/.image/t_share/MTI3NTgxOTY0MzM2NDcwNDk0/essays-culture-1.jpg" TargetMode="External"/><Relationship Id="rId4" Type="http://schemas.openxmlformats.org/officeDocument/2006/relationships/hyperlink" Target="https://www.verywellmind.com/thmb/8_od0SLmLGheZxR-oagtitSpqf8=/4000x3000/filters:fill(ABEAC3,1)/5727759849_685be7a535_o-56a793f05f9b58b7d0ebdb27.jpg" TargetMode="Externa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Milgram_experiment" TargetMode="External"/><Relationship Id="rId7" Type="http://schemas.openxmlformats.org/officeDocument/2006/relationships/hyperlink" Target="https://youtu.be/Kzd6Ew3TraA"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hyperlink" Target="http://www.youtube.com/watch?v=Kzd6Ew3TraA"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mt="33000"/>
          </a:blip>
          <a:srcRect t="14944"/>
          <a:stretch/>
        </p:blipFill>
        <p:spPr>
          <a:xfrm>
            <a:off x="0" y="0"/>
            <a:ext cx="9144000" cy="5143501"/>
          </a:xfrm>
          <a:prstGeom prst="rect">
            <a:avLst/>
          </a:prstGeom>
          <a:noFill/>
          <a:ln>
            <a:noFill/>
          </a:ln>
        </p:spPr>
      </p:pic>
      <p:sp>
        <p:nvSpPr>
          <p:cNvPr id="60" name="Google Shape;60;p13"/>
          <p:cNvSpPr txBox="1">
            <a:spLocks noGrp="1"/>
          </p:cNvSpPr>
          <p:nvPr>
            <p:ph type="ctrTitle"/>
          </p:nvPr>
        </p:nvSpPr>
        <p:spPr>
          <a:xfrm>
            <a:off x="685800" y="1609725"/>
            <a:ext cx="7772400" cy="857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endParaRPr sz="3900" b="1" dirty="0">
              <a:solidFill>
                <a:schemeClr val="dk2"/>
              </a:solidFill>
              <a:latin typeface="Calibri"/>
              <a:ea typeface="Calibri"/>
              <a:cs typeface="Calibri"/>
              <a:sym typeface="Calibri"/>
            </a:endParaRPr>
          </a:p>
          <a:p>
            <a:pPr marL="0" lvl="0" indent="0" algn="ctr" rtl="0">
              <a:lnSpc>
                <a:spcPct val="100000"/>
              </a:lnSpc>
              <a:spcBef>
                <a:spcPts val="0"/>
              </a:spcBef>
              <a:spcAft>
                <a:spcPts val="0"/>
              </a:spcAft>
              <a:buClr>
                <a:schemeClr val="dk2"/>
              </a:buClr>
              <a:buSzPts val="4400"/>
              <a:buFont typeface="Arial"/>
              <a:buNone/>
            </a:pPr>
            <a:r>
              <a:rPr lang="en-US" sz="3900" b="1" i="0" u="none" dirty="0" smtClean="0">
                <a:solidFill>
                  <a:schemeClr val="dk2"/>
                </a:solidFill>
                <a:latin typeface="Calibri"/>
                <a:ea typeface="Calibri"/>
                <a:cs typeface="Calibri"/>
                <a:sym typeface="Calibri"/>
              </a:rPr>
              <a:t>Ethics </a:t>
            </a:r>
            <a:r>
              <a:rPr lang="en-US" sz="3900" b="1" i="0" u="none" dirty="0">
                <a:solidFill>
                  <a:schemeClr val="dk2"/>
                </a:solidFill>
                <a:latin typeface="Calibri"/>
                <a:ea typeface="Calibri"/>
                <a:cs typeface="Calibri"/>
                <a:sym typeface="Calibri"/>
              </a:rPr>
              <a:t>and </a:t>
            </a:r>
            <a:br>
              <a:rPr lang="en-US" sz="3900" b="1" i="0" u="none" dirty="0">
                <a:solidFill>
                  <a:schemeClr val="dk2"/>
                </a:solidFill>
                <a:latin typeface="Calibri"/>
                <a:ea typeface="Calibri"/>
                <a:cs typeface="Calibri"/>
                <a:sym typeface="Calibri"/>
              </a:rPr>
            </a:br>
            <a:r>
              <a:rPr lang="en-US" sz="3900" b="1" i="0" u="none" dirty="0">
                <a:solidFill>
                  <a:schemeClr val="dk2"/>
                </a:solidFill>
                <a:latin typeface="Calibri"/>
                <a:ea typeface="Calibri"/>
                <a:cs typeface="Calibri"/>
                <a:sym typeface="Calibri"/>
              </a:rPr>
              <a:t>Protecting </a:t>
            </a:r>
            <a:r>
              <a:rPr lang="en-US" sz="3900" b="1" i="1" u="none" dirty="0">
                <a:solidFill>
                  <a:schemeClr val="dk2"/>
                </a:solidFill>
                <a:latin typeface="Calibri"/>
                <a:ea typeface="Calibri"/>
                <a:cs typeface="Calibri"/>
                <a:sym typeface="Calibri"/>
              </a:rPr>
              <a:t>Human Subjects</a:t>
            </a:r>
            <a:endParaRPr sz="3900" b="1" i="1" u="none" dirty="0">
              <a:solidFill>
                <a:schemeClr val="dk2"/>
              </a:solidFill>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endParaRPr sz="3900" i="1" dirty="0">
              <a:solidFill>
                <a:schemeClr val="dk2"/>
              </a:solidFill>
              <a:latin typeface="Calibri"/>
              <a:ea typeface="Calibri"/>
              <a:cs typeface="Calibri"/>
              <a:sym typeface="Calibri"/>
            </a:endParaRPr>
          </a:p>
          <a:p>
            <a:pPr marL="0" lvl="0" indent="0" algn="ctr" rtl="0">
              <a:lnSpc>
                <a:spcPct val="100000"/>
              </a:lnSpc>
              <a:spcBef>
                <a:spcPts val="0"/>
              </a:spcBef>
              <a:spcAft>
                <a:spcPts val="0"/>
              </a:spcAft>
              <a:buClr>
                <a:schemeClr val="dk2"/>
              </a:buClr>
              <a:buSzPts val="4400"/>
              <a:buFont typeface="Arial"/>
              <a:buNone/>
            </a:pPr>
            <a:endParaRPr sz="3900" i="1" dirty="0">
              <a:solidFill>
                <a:schemeClr val="dk2"/>
              </a:solidFill>
              <a:latin typeface="Calibri"/>
              <a:ea typeface="Calibri"/>
              <a:cs typeface="Calibri"/>
              <a:sym typeface="Calibri"/>
            </a:endParaRPr>
          </a:p>
        </p:txBody>
      </p:sp>
      <p:sp>
        <p:nvSpPr>
          <p:cNvPr id="61" name="Google Shape;61;p13"/>
          <p:cNvSpPr txBox="1">
            <a:spLocks noGrp="1"/>
          </p:cNvSpPr>
          <p:nvPr>
            <p:ph type="subTitle" idx="1"/>
          </p:nvPr>
        </p:nvSpPr>
        <p:spPr>
          <a:xfrm>
            <a:off x="311700" y="2834125"/>
            <a:ext cx="8520600" cy="79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C00000"/>
              </a:buClr>
              <a:buSzPts val="3200"/>
              <a:buFont typeface="Arial"/>
              <a:buNone/>
            </a:pPr>
            <a:r>
              <a:rPr lang="en-US" sz="3200" b="1" i="0" u="none">
                <a:solidFill>
                  <a:srgbClr val="C00000"/>
                </a:solidFill>
                <a:latin typeface="Calibri"/>
                <a:ea typeface="Calibri"/>
                <a:cs typeface="Calibri"/>
                <a:sym typeface="Calibri"/>
              </a:rPr>
              <a:t>Trigger Warning:</a:t>
            </a:r>
            <a:r>
              <a:rPr lang="en-US" sz="3200" i="0" u="none">
                <a:solidFill>
                  <a:srgbClr val="C00000"/>
                </a:solidFill>
                <a:latin typeface="Calibri"/>
                <a:ea typeface="Calibri"/>
                <a:cs typeface="Calibri"/>
                <a:sym typeface="Calibri"/>
              </a:rPr>
              <a:t> </a:t>
            </a:r>
            <a:endParaRPr sz="3200" i="0" u="none">
              <a:solidFill>
                <a:srgbClr val="C00000"/>
              </a:solidFill>
              <a:latin typeface="Calibri"/>
              <a:ea typeface="Calibri"/>
              <a:cs typeface="Calibri"/>
              <a:sym typeface="Calibri"/>
            </a:endParaRPr>
          </a:p>
          <a:p>
            <a:pPr marL="0" lvl="0" indent="0" algn="ctr" rtl="0">
              <a:lnSpc>
                <a:spcPct val="100000"/>
              </a:lnSpc>
              <a:spcBef>
                <a:spcPts val="0"/>
              </a:spcBef>
              <a:spcAft>
                <a:spcPts val="0"/>
              </a:spcAft>
              <a:buClr>
                <a:srgbClr val="C00000"/>
              </a:buClr>
              <a:buSzPts val="3200"/>
              <a:buFont typeface="Arial"/>
              <a:buNone/>
            </a:pPr>
            <a:r>
              <a:rPr lang="en-US" sz="3200" i="0" u="none">
                <a:solidFill>
                  <a:schemeClr val="dk1"/>
                </a:solidFill>
                <a:latin typeface="Calibri"/>
                <a:ea typeface="Calibri"/>
                <a:cs typeface="Calibri"/>
                <a:sym typeface="Calibri"/>
              </a:rPr>
              <a:t>Some images in this presentation depict immoral or unethical medical experiments </a:t>
            </a:r>
            <a:r>
              <a:rPr lang="en-US" sz="2800" i="0" u="none">
                <a:solidFill>
                  <a:schemeClr val="dk1"/>
                </a:solidFill>
                <a:latin typeface="Calibri"/>
                <a:ea typeface="Calibri"/>
                <a:cs typeface="Calibri"/>
                <a:sym typeface="Calibri"/>
              </a:rPr>
              <a:t>[See Presentation without Pictures]</a:t>
            </a:r>
            <a:endParaRPr sz="28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Arial"/>
              <a:buNone/>
            </a:pPr>
            <a:r>
              <a:rPr lang="en-US" sz="3200" b="1">
                <a:solidFill>
                  <a:schemeClr val="dk2"/>
                </a:solidFill>
                <a:latin typeface="Calibri"/>
                <a:ea typeface="Calibri"/>
                <a:cs typeface="Calibri"/>
                <a:sym typeface="Calibri"/>
              </a:rPr>
              <a:t>For example, Stanford Prison Experiment  (1971)  </a:t>
            </a:r>
            <a:endParaRPr sz="3200" b="1">
              <a:latin typeface="Calibri"/>
              <a:ea typeface="Calibri"/>
              <a:cs typeface="Calibri"/>
              <a:sym typeface="Calibri"/>
            </a:endParaRPr>
          </a:p>
        </p:txBody>
      </p:sp>
      <p:sp>
        <p:nvSpPr>
          <p:cNvPr id="141" name="Google Shape;141;p22"/>
          <p:cNvSpPr txBox="1"/>
          <p:nvPr/>
        </p:nvSpPr>
        <p:spPr>
          <a:xfrm>
            <a:off x="6648300" y="4837200"/>
            <a:ext cx="2724300" cy="3063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800" u="sng">
                <a:solidFill>
                  <a:schemeClr val="hlink"/>
                </a:solidFill>
                <a:latin typeface="Calibri"/>
                <a:ea typeface="Calibri"/>
                <a:cs typeface="Calibri"/>
                <a:sym typeface="Calibri"/>
                <a:hlinkClick r:id="rId3"/>
              </a:rPr>
              <a:t>https://exhibits.stanford.edu/spe/catalog/sk516df1347</a:t>
            </a:r>
            <a:r>
              <a:rPr lang="en-US" sz="800">
                <a:latin typeface="Calibri"/>
                <a:ea typeface="Calibri"/>
                <a:cs typeface="Calibri"/>
                <a:sym typeface="Calibri"/>
              </a:rPr>
              <a:t> </a:t>
            </a:r>
            <a:endParaRPr sz="800">
              <a:latin typeface="Calibri"/>
              <a:ea typeface="Calibri"/>
              <a:cs typeface="Calibri"/>
              <a:sym typeface="Calibri"/>
            </a:endParaRPr>
          </a:p>
        </p:txBody>
      </p:sp>
      <p:pic>
        <p:nvPicPr>
          <p:cNvPr id="142" name="Google Shape;142;p22"/>
          <p:cNvPicPr preferRelativeResize="0"/>
          <p:nvPr/>
        </p:nvPicPr>
        <p:blipFill rotWithShape="1">
          <a:blip r:embed="rId4">
            <a:alphaModFix/>
          </a:blip>
          <a:srcRect l="13481" r="12766"/>
          <a:stretch/>
        </p:blipFill>
        <p:spPr>
          <a:xfrm>
            <a:off x="583350" y="1101225"/>
            <a:ext cx="5513584" cy="3692125"/>
          </a:xfrm>
          <a:prstGeom prst="rect">
            <a:avLst/>
          </a:prstGeom>
          <a:noFill/>
          <a:ln w="19050" cap="flat" cmpd="sng">
            <a:solidFill>
              <a:schemeClr val="dk2"/>
            </a:solidFill>
            <a:prstDash val="solid"/>
            <a:round/>
            <a:headEnd type="none" w="sm" len="sm"/>
            <a:tailEnd type="none" w="sm" len="sm"/>
          </a:ln>
        </p:spPr>
      </p:pic>
      <p:pic>
        <p:nvPicPr>
          <p:cNvPr id="143" name="Google Shape;143;p22"/>
          <p:cNvPicPr preferRelativeResize="0"/>
          <p:nvPr/>
        </p:nvPicPr>
        <p:blipFill rotWithShape="1">
          <a:blip r:embed="rId5">
            <a:alphaModFix/>
          </a:blip>
          <a:srcRect l="33668" r="33743"/>
          <a:stretch/>
        </p:blipFill>
        <p:spPr>
          <a:xfrm>
            <a:off x="6176800" y="1101225"/>
            <a:ext cx="2436225" cy="369213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48"/>
        <p:cNvGrpSpPr/>
        <p:nvPr/>
      </p:nvGrpSpPr>
      <p:grpSpPr>
        <a:xfrm>
          <a:off x="0" y="0"/>
          <a:ext cx="0" cy="0"/>
          <a:chOff x="0" y="0"/>
          <a:chExt cx="0" cy="0"/>
        </a:xfrm>
      </p:grpSpPr>
      <p:sp>
        <p:nvSpPr>
          <p:cNvPr id="149" name="Google Shape;149;p23"/>
          <p:cNvSpPr txBox="1"/>
          <p:nvPr/>
        </p:nvSpPr>
        <p:spPr>
          <a:xfrm>
            <a:off x="520700" y="1282300"/>
            <a:ext cx="4903500" cy="35895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1200"/>
              </a:spcBef>
              <a:spcAft>
                <a:spcPts val="0"/>
              </a:spcAft>
              <a:buNone/>
            </a:pPr>
            <a:r>
              <a:rPr lang="en-US" sz="2400">
                <a:solidFill>
                  <a:schemeClr val="dk1"/>
                </a:solidFill>
                <a:latin typeface="Calibri"/>
                <a:ea typeface="Calibri"/>
                <a:cs typeface="Calibri"/>
                <a:sym typeface="Calibri"/>
              </a:rPr>
              <a:t>On the right is an ad for a </a:t>
            </a:r>
            <a:r>
              <a:rPr lang="en-US" sz="2400" i="1">
                <a:solidFill>
                  <a:schemeClr val="dk1"/>
                </a:solidFill>
                <a:latin typeface="Calibri"/>
                <a:ea typeface="Calibri"/>
                <a:cs typeface="Calibri"/>
                <a:sym typeface="Calibri"/>
              </a:rPr>
              <a:t>study of prison life</a:t>
            </a: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US" sz="2400">
                <a:solidFill>
                  <a:schemeClr val="dk1"/>
                </a:solidFill>
                <a:latin typeface="Calibri"/>
                <a:ea typeface="Calibri"/>
                <a:cs typeface="Calibri"/>
                <a:sym typeface="Calibri"/>
              </a:rPr>
              <a:t>The ad does not mention being </a:t>
            </a:r>
            <a:r>
              <a:rPr lang="en-US" sz="2400" i="1">
                <a:solidFill>
                  <a:schemeClr val="dk1"/>
                </a:solidFill>
                <a:latin typeface="Calibri"/>
                <a:ea typeface="Calibri"/>
                <a:cs typeface="Calibri"/>
                <a:sym typeface="Calibri"/>
              </a:rPr>
              <a:t>screamed at, being arrested, being stripped nude, being chained, being locked a small closet for solitary confinement</a:t>
            </a:r>
            <a:r>
              <a:rPr lang="en-US" sz="2400">
                <a:solidFill>
                  <a:schemeClr val="dk1"/>
                </a:solidFill>
                <a:latin typeface="Calibri"/>
                <a:ea typeface="Calibri"/>
                <a:cs typeface="Calibri"/>
                <a:sym typeface="Calibri"/>
              </a:rPr>
              <a:t> and </a:t>
            </a:r>
            <a:r>
              <a:rPr lang="en-US" sz="2400" i="1">
                <a:solidFill>
                  <a:schemeClr val="dk1"/>
                </a:solidFill>
                <a:latin typeface="Calibri"/>
                <a:ea typeface="Calibri"/>
                <a:cs typeface="Calibri"/>
                <a:sym typeface="Calibri"/>
              </a:rPr>
              <a:t>being forced to clean toilets</a:t>
            </a:r>
            <a:r>
              <a:rPr lang="en-US" sz="2400">
                <a:solidFill>
                  <a:schemeClr val="dk1"/>
                </a:solidFill>
                <a:latin typeface="Calibri"/>
                <a:ea typeface="Calibri"/>
                <a:cs typeface="Calibri"/>
                <a:sym typeface="Calibri"/>
              </a:rPr>
              <a:t> with your bare hands. </a:t>
            </a:r>
            <a:endParaRPr sz="2400">
              <a:solidFill>
                <a:schemeClr val="dk1"/>
              </a:solidFill>
              <a:latin typeface="Calibri"/>
              <a:ea typeface="Calibri"/>
              <a:cs typeface="Calibri"/>
              <a:sym typeface="Calibri"/>
            </a:endParaRPr>
          </a:p>
        </p:txBody>
      </p:sp>
      <p:sp>
        <p:nvSpPr>
          <p:cNvPr id="150" name="Google Shape;150;p23"/>
          <p:cNvSpPr txBox="1"/>
          <p:nvPr/>
        </p:nvSpPr>
        <p:spPr>
          <a:xfrm>
            <a:off x="6648300" y="4837200"/>
            <a:ext cx="2724300" cy="3063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800" u="sng">
                <a:solidFill>
                  <a:schemeClr val="hlink"/>
                </a:solidFill>
                <a:latin typeface="Calibri"/>
                <a:ea typeface="Calibri"/>
                <a:cs typeface="Calibri"/>
                <a:sym typeface="Calibri"/>
                <a:hlinkClick r:id="rId3"/>
              </a:rPr>
              <a:t>https://exhibits.stanford.edu/spe/catalog/sk516df1347</a:t>
            </a:r>
            <a:r>
              <a:rPr lang="en-US" sz="800">
                <a:latin typeface="Calibri"/>
                <a:ea typeface="Calibri"/>
                <a:cs typeface="Calibri"/>
                <a:sym typeface="Calibri"/>
              </a:rPr>
              <a:t> </a:t>
            </a:r>
            <a:endParaRPr sz="800">
              <a:latin typeface="Calibri"/>
              <a:ea typeface="Calibri"/>
              <a:cs typeface="Calibri"/>
              <a:sym typeface="Calibri"/>
            </a:endParaRPr>
          </a:p>
        </p:txBody>
      </p:sp>
      <p:pic>
        <p:nvPicPr>
          <p:cNvPr id="151" name="Google Shape;151;p23"/>
          <p:cNvPicPr preferRelativeResize="0"/>
          <p:nvPr/>
        </p:nvPicPr>
        <p:blipFill rotWithShape="1">
          <a:blip r:embed="rId4">
            <a:alphaModFix/>
          </a:blip>
          <a:srcRect l="34307" t="29516" r="34232" b="41781"/>
          <a:stretch/>
        </p:blipFill>
        <p:spPr>
          <a:xfrm>
            <a:off x="5424206" y="1238400"/>
            <a:ext cx="3590217" cy="1617600"/>
          </a:xfrm>
          <a:prstGeom prst="rect">
            <a:avLst/>
          </a:prstGeom>
          <a:noFill/>
          <a:ln w="19050" cap="flat" cmpd="sng">
            <a:solidFill>
              <a:schemeClr val="dk2"/>
            </a:solidFill>
            <a:prstDash val="solid"/>
            <a:round/>
            <a:headEnd type="none" w="sm" len="sm"/>
            <a:tailEnd type="none" w="sm" len="sm"/>
          </a:ln>
        </p:spPr>
      </p:pic>
      <p:pic>
        <p:nvPicPr>
          <p:cNvPr id="152" name="Google Shape;152;p23" descr="The Stanford prison experiment was a study of the psychological effects of becoming a prisoner or prison guard. The experiment was conducted from August 14 to 20,1971 by a team of researchers led by psychology professor Philip Zimbardo at Stanford University. It was funded by a grant from the U.S. Office of Naval Research and was of interest to both the US Navy and Marine Corps in order to determine the causes of conflict between military guards and prisoners.&#10;Twenty-four students were selected out of 75 to play the prisoners and live in a mock prison in the basement of the Stanford psychology building. Roles were assigned randomly. The participants adapted to their roles well beyond what even Zimbardo himself expected, leading the &quot;officers&quot; to display authoritarian measures and ultimately to subject some of the prisoners to torture. In turn, many of the prisoners developed passive attitudes and accepted physical abuse, and, at the request of the guards, readily inflicted punishment on other prisoners who attempted to stop it. The experiment even affected Zimbardo himself, who, in his capacity as &quot;Prison Superintendent&quot;, lost sight of his role as psychologist and permitted the abuse to continue as though it were a real prison. Five of the prisoners were upset enough by the process to quit the experiment early, and the entire experiment was abruptly stopped after only six days. The experimental process and the results remain controversial. The entire experiment was filmed, with excerpts made publicly available.&#10;&#10;See The Site Here: http://www.prisonexp.org/" title="The Stanford Prison Experiment">
            <a:hlinkClick r:id="rId5"/>
          </p:cNvPr>
          <p:cNvPicPr preferRelativeResize="0"/>
          <p:nvPr/>
        </p:nvPicPr>
        <p:blipFill>
          <a:blip r:embed="rId6">
            <a:alphaModFix/>
          </a:blip>
          <a:stretch>
            <a:fillRect/>
          </a:stretch>
        </p:blipFill>
        <p:spPr>
          <a:xfrm>
            <a:off x="5424200" y="2970525"/>
            <a:ext cx="3590225" cy="1850350"/>
          </a:xfrm>
          <a:prstGeom prst="rect">
            <a:avLst/>
          </a:prstGeom>
          <a:noFill/>
          <a:ln>
            <a:noFill/>
          </a:ln>
        </p:spPr>
      </p:pic>
      <p:sp>
        <p:nvSpPr>
          <p:cNvPr id="153" name="Google Shape;153;p23"/>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Arial"/>
              <a:buNone/>
            </a:pPr>
            <a:r>
              <a:rPr lang="en-US" sz="3200" b="1" dirty="0">
                <a:solidFill>
                  <a:schemeClr val="dk2"/>
                </a:solidFill>
                <a:latin typeface="Calibri"/>
                <a:ea typeface="Calibri"/>
                <a:cs typeface="Calibri"/>
                <a:sym typeface="Calibri"/>
              </a:rPr>
              <a:t>For example, Stanford Prison Experiment  (1971)  </a:t>
            </a:r>
            <a:endParaRPr sz="3200" b="1" dirty="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4"/>
          <p:cNvPicPr preferRelativeResize="0"/>
          <p:nvPr/>
        </p:nvPicPr>
        <p:blipFill rotWithShape="1">
          <a:blip r:embed="rId3">
            <a:alphaModFix amt="9000"/>
          </a:blip>
          <a:srcRect b="15597"/>
          <a:stretch/>
        </p:blipFill>
        <p:spPr>
          <a:xfrm>
            <a:off x="0" y="0"/>
            <a:ext cx="9144002" cy="5143500"/>
          </a:xfrm>
          <a:prstGeom prst="rect">
            <a:avLst/>
          </a:prstGeom>
          <a:noFill/>
          <a:ln>
            <a:noFill/>
          </a:ln>
        </p:spPr>
      </p:pic>
      <p:sp>
        <p:nvSpPr>
          <p:cNvPr id="160" name="Google Shape;160;p24"/>
          <p:cNvSpPr txBox="1"/>
          <p:nvPr/>
        </p:nvSpPr>
        <p:spPr>
          <a:xfrm>
            <a:off x="520700" y="1282303"/>
            <a:ext cx="4746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120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61" name="Google Shape;161;p24"/>
          <p:cNvSpPr txBox="1"/>
          <p:nvPr/>
        </p:nvSpPr>
        <p:spPr>
          <a:xfrm>
            <a:off x="520700" y="1282300"/>
            <a:ext cx="4394100" cy="34170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1200"/>
              </a:spcBef>
              <a:spcAft>
                <a:spcPts val="0"/>
              </a:spcAft>
              <a:buClr>
                <a:srgbClr val="000000"/>
              </a:buClr>
              <a:buSzPts val="2800"/>
              <a:buFont typeface="Arial"/>
              <a:buNone/>
            </a:pPr>
            <a:r>
              <a:rPr lang="en-US" sz="2000" i="0" u="none" strike="noStrike" cap="none">
                <a:solidFill>
                  <a:schemeClr val="dk1"/>
                </a:solidFill>
                <a:latin typeface="Calibri"/>
                <a:ea typeface="Calibri"/>
                <a:cs typeface="Calibri"/>
                <a:sym typeface="Calibri"/>
              </a:rPr>
              <a:t>Before reviewing a history of unethical behavior and experiments, and re</a:t>
            </a:r>
            <a:r>
              <a:rPr lang="en-US" sz="2000">
                <a:solidFill>
                  <a:schemeClr val="dk1"/>
                </a:solidFill>
                <a:latin typeface="Calibri"/>
                <a:ea typeface="Calibri"/>
                <a:cs typeface="Calibri"/>
                <a:sym typeface="Calibri"/>
              </a:rPr>
              <a:t>sulting changes, </a:t>
            </a:r>
            <a:r>
              <a:rPr lang="en-US" sz="2000" i="0" u="none" strike="noStrike" cap="none">
                <a:solidFill>
                  <a:schemeClr val="dk1"/>
                </a:solidFill>
                <a:latin typeface="Calibri"/>
                <a:ea typeface="Calibri"/>
                <a:cs typeface="Calibri"/>
                <a:sym typeface="Calibri"/>
              </a:rPr>
              <a:t>let’s first think about ethics?</a:t>
            </a:r>
            <a:endParaRPr sz="2000" i="0" u="none" strike="noStrike" cap="none">
              <a:solidFill>
                <a:schemeClr val="dk1"/>
              </a:solidFill>
              <a:latin typeface="Calibri"/>
              <a:ea typeface="Calibri"/>
              <a:cs typeface="Calibri"/>
              <a:sym typeface="Calibri"/>
            </a:endParaRPr>
          </a:p>
          <a:p>
            <a:pPr marL="914400" marR="0" lvl="0" indent="-330200" algn="l" rtl="0">
              <a:lnSpc>
                <a:spcPct val="115000"/>
              </a:lnSpc>
              <a:spcBef>
                <a:spcPts val="1200"/>
              </a:spcBef>
              <a:spcAft>
                <a:spcPts val="0"/>
              </a:spcAft>
              <a:buClr>
                <a:schemeClr val="dk1"/>
              </a:buClr>
              <a:buSzPts val="1600"/>
              <a:buFont typeface="Calibri"/>
              <a:buChar char="●"/>
            </a:pPr>
            <a:r>
              <a:rPr lang="en-US" sz="1600" i="0" u="none" strike="noStrike" cap="none">
                <a:solidFill>
                  <a:schemeClr val="dk1"/>
                </a:solidFill>
                <a:latin typeface="Calibri"/>
                <a:ea typeface="Calibri"/>
                <a:cs typeface="Calibri"/>
                <a:sym typeface="Calibri"/>
              </a:rPr>
              <a:t>What are ethics?</a:t>
            </a:r>
            <a:endParaRPr sz="1600" i="0" u="none" strike="noStrike" cap="none">
              <a:solidFill>
                <a:schemeClr val="dk1"/>
              </a:solidFill>
              <a:latin typeface="Calibri"/>
              <a:ea typeface="Calibri"/>
              <a:cs typeface="Calibri"/>
              <a:sym typeface="Calibri"/>
            </a:endParaRPr>
          </a:p>
          <a:p>
            <a:pPr marL="914400" marR="0" lvl="0" indent="-330200" algn="l" rtl="0">
              <a:lnSpc>
                <a:spcPct val="115000"/>
              </a:lnSpc>
              <a:spcBef>
                <a:spcPts val="0"/>
              </a:spcBef>
              <a:spcAft>
                <a:spcPts val="0"/>
              </a:spcAft>
              <a:buClr>
                <a:schemeClr val="dk1"/>
              </a:buClr>
              <a:buSzPts val="1600"/>
              <a:buFont typeface="Calibri"/>
              <a:buChar char="●"/>
            </a:pPr>
            <a:r>
              <a:rPr lang="en-US" sz="1600" i="0" u="none" strike="noStrike" cap="none">
                <a:solidFill>
                  <a:schemeClr val="dk1"/>
                </a:solidFill>
                <a:latin typeface="Calibri"/>
                <a:ea typeface="Calibri"/>
                <a:cs typeface="Calibri"/>
                <a:sym typeface="Calibri"/>
              </a:rPr>
              <a:t>What does it mean to be — or act — ethically or unethical, generally speaking?</a:t>
            </a:r>
            <a:endParaRPr sz="1600" i="0" u="none" strike="noStrike" cap="none">
              <a:solidFill>
                <a:schemeClr val="dk1"/>
              </a:solidFill>
              <a:latin typeface="Calibri"/>
              <a:ea typeface="Calibri"/>
              <a:cs typeface="Calibri"/>
              <a:sym typeface="Calibri"/>
            </a:endParaRPr>
          </a:p>
          <a:p>
            <a:pPr marL="914400" marR="0" lvl="0" indent="-330200" algn="l" rtl="0">
              <a:lnSpc>
                <a:spcPct val="115000"/>
              </a:lnSpc>
              <a:spcBef>
                <a:spcPts val="0"/>
              </a:spcBef>
              <a:spcAft>
                <a:spcPts val="0"/>
              </a:spcAft>
              <a:buClr>
                <a:schemeClr val="dk1"/>
              </a:buClr>
              <a:buSzPts val="1600"/>
              <a:buFont typeface="Calibri"/>
              <a:buChar char="●"/>
            </a:pPr>
            <a:r>
              <a:rPr lang="en-US" sz="1600" i="0" u="none" strike="noStrike" cap="none">
                <a:solidFill>
                  <a:schemeClr val="dk1"/>
                </a:solidFill>
                <a:latin typeface="Calibri"/>
                <a:ea typeface="Calibri"/>
                <a:cs typeface="Calibri"/>
                <a:sym typeface="Calibri"/>
              </a:rPr>
              <a:t>What does it mean to conduct an i) ethical or ii) unethical study with human participants? </a:t>
            </a:r>
            <a:endParaRPr sz="1600" i="0" u="none" strike="noStrike" cap="none">
              <a:solidFill>
                <a:schemeClr val="dk1"/>
              </a:solidFill>
              <a:latin typeface="Calibri"/>
              <a:ea typeface="Calibri"/>
              <a:cs typeface="Calibri"/>
              <a:sym typeface="Calibri"/>
            </a:endParaRPr>
          </a:p>
          <a:p>
            <a:pPr marL="0" marR="0" lvl="0" indent="0" algn="l" rtl="0">
              <a:lnSpc>
                <a:spcPct val="115000"/>
              </a:lnSpc>
              <a:spcBef>
                <a:spcPts val="1200"/>
              </a:spcBef>
              <a:spcAft>
                <a:spcPts val="0"/>
              </a:spcAft>
              <a:buClr>
                <a:srgbClr val="000000"/>
              </a:buClr>
              <a:buSzPts val="2800"/>
              <a:buFont typeface="Arial"/>
              <a:buNone/>
            </a:pPr>
            <a:r>
              <a:rPr lang="en-US" sz="2000" b="1" i="0" u="none" strike="noStrike" cap="none">
                <a:solidFill>
                  <a:srgbClr val="FF0000"/>
                </a:solidFill>
                <a:latin typeface="Calibri"/>
                <a:ea typeface="Calibri"/>
                <a:cs typeface="Calibri"/>
                <a:sym typeface="Calibri"/>
              </a:rPr>
              <a:t>Any ideas or thoughts? </a:t>
            </a:r>
            <a:endParaRPr sz="2000" b="1" i="0" u="none" strike="noStrike" cap="none">
              <a:solidFill>
                <a:srgbClr val="FF0000"/>
              </a:solidFill>
              <a:latin typeface="Calibri"/>
              <a:ea typeface="Calibri"/>
              <a:cs typeface="Calibri"/>
              <a:sym typeface="Calibri"/>
            </a:endParaRPr>
          </a:p>
        </p:txBody>
      </p:sp>
      <p:sp>
        <p:nvSpPr>
          <p:cNvPr id="162" name="Google Shape;162;p24"/>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What are ethics?</a:t>
            </a:r>
            <a:endParaRPr sz="3600" b="1">
              <a:latin typeface="Calibri"/>
              <a:ea typeface="Calibri"/>
              <a:cs typeface="Calibri"/>
              <a:sym typeface="Calibri"/>
            </a:endParaRPr>
          </a:p>
        </p:txBody>
      </p:sp>
      <p:pic>
        <p:nvPicPr>
          <p:cNvPr id="163" name="Google Shape;163;p24"/>
          <p:cNvPicPr preferRelativeResize="0"/>
          <p:nvPr/>
        </p:nvPicPr>
        <p:blipFill>
          <a:blip r:embed="rId4">
            <a:alphaModFix/>
          </a:blip>
          <a:stretch>
            <a:fillRect/>
          </a:stretch>
        </p:blipFill>
        <p:spPr>
          <a:xfrm>
            <a:off x="5713331" y="0"/>
            <a:ext cx="3430668"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p:nvPr/>
        </p:nvSpPr>
        <p:spPr>
          <a:xfrm>
            <a:off x="520700" y="1282303"/>
            <a:ext cx="4746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120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70" name="Google Shape;170;p25"/>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Toward ethical research practices and codes</a:t>
            </a:r>
            <a:endParaRPr sz="3600" b="1">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2"/>
              </a:buClr>
              <a:buSzPts val="4400"/>
              <a:buFont typeface="Arial"/>
              <a:buNone/>
            </a:pPr>
            <a:r>
              <a:rPr lang="en-US" sz="1400">
                <a:solidFill>
                  <a:schemeClr val="dk2"/>
                </a:solidFill>
                <a:latin typeface="Calibri"/>
                <a:ea typeface="Calibri"/>
                <a:cs typeface="Calibri"/>
                <a:sym typeface="Calibri"/>
              </a:rPr>
              <a:t>A short and incomplete history</a:t>
            </a:r>
            <a:endParaRPr sz="1400">
              <a:solidFill>
                <a:schemeClr val="dk2"/>
              </a:solidFill>
              <a:latin typeface="Calibri"/>
              <a:ea typeface="Calibri"/>
              <a:cs typeface="Calibri"/>
              <a:sym typeface="Calibri"/>
            </a:endParaRPr>
          </a:p>
        </p:txBody>
      </p:sp>
      <p:pic>
        <p:nvPicPr>
          <p:cNvPr id="171" name="Google Shape;171;p25" descr="As Tuskegee and Nuremburg focused attention on research ethics, Yale School of Medicine Professor Robert Levine helped craft guidelines that are still used to protect human subjects." title="Research Ethics">
            <a:hlinkClick r:id="rId3"/>
          </p:cNvPr>
          <p:cNvPicPr preferRelativeResize="0"/>
          <p:nvPr/>
        </p:nvPicPr>
        <p:blipFill>
          <a:blip r:embed="rId4">
            <a:alphaModFix/>
          </a:blip>
          <a:stretch>
            <a:fillRect/>
          </a:stretch>
        </p:blipFill>
        <p:spPr>
          <a:xfrm>
            <a:off x="1510325" y="1282297"/>
            <a:ext cx="6123350" cy="3444375"/>
          </a:xfrm>
          <a:prstGeom prst="rect">
            <a:avLst/>
          </a:prstGeom>
          <a:noFill/>
          <a:ln w="19050" cap="flat" cmpd="sng">
            <a:solidFill>
              <a:schemeClr val="dk2"/>
            </a:solidFill>
            <a:prstDash val="solid"/>
            <a:round/>
            <a:headEnd type="none" w="sm" len="sm"/>
            <a:tailEnd type="none" w="sm" len="sm"/>
          </a:ln>
        </p:spPr>
      </p:pic>
      <p:pic>
        <p:nvPicPr>
          <p:cNvPr id="172" name="Google Shape;172;p25"/>
          <p:cNvPicPr preferRelativeResize="0"/>
          <p:nvPr/>
        </p:nvPicPr>
        <p:blipFill rotWithShape="1">
          <a:blip r:embed="rId5">
            <a:alphaModFix amt="9000"/>
          </a:blip>
          <a:srcRect b="15597"/>
          <a:stretch/>
        </p:blipFill>
        <p:spPr>
          <a:xfrm>
            <a:off x="0" y="0"/>
            <a:ext cx="9144002"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p:nvPr/>
        </p:nvSpPr>
        <p:spPr>
          <a:xfrm>
            <a:off x="520700" y="1282303"/>
            <a:ext cx="4746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120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86" name="Google Shape;186;p27"/>
          <p:cNvSpPr txBox="1"/>
          <p:nvPr/>
        </p:nvSpPr>
        <p:spPr>
          <a:xfrm>
            <a:off x="520700" y="1282300"/>
            <a:ext cx="5194200" cy="3417000"/>
          </a:xfrm>
          <a:prstGeom prst="rect">
            <a:avLst/>
          </a:prstGeom>
          <a:noFill/>
          <a:ln>
            <a:noFill/>
          </a:ln>
        </p:spPr>
        <p:txBody>
          <a:bodyPr spcFirstLastPara="1" wrap="square" lIns="91425" tIns="45700" rIns="91425" bIns="45700" anchor="t" anchorCtr="0">
            <a:noAutofit/>
          </a:bodyPr>
          <a:lstStyle/>
          <a:p>
            <a:pPr marL="457200" marR="0" lvl="0" indent="-368300" algn="l" rtl="0">
              <a:lnSpc>
                <a:spcPct val="115000"/>
              </a:lnSpc>
              <a:spcBef>
                <a:spcPts val="1200"/>
              </a:spcBef>
              <a:spcAft>
                <a:spcPts val="0"/>
              </a:spcAft>
              <a:buClr>
                <a:schemeClr val="dk1"/>
              </a:buClr>
              <a:buSzPts val="2200"/>
              <a:buFont typeface="Calibri"/>
              <a:buChar char="●"/>
            </a:pPr>
            <a:r>
              <a:rPr lang="en-US" sz="1600" dirty="0" smtClean="0">
                <a:solidFill>
                  <a:schemeClr val="dk1"/>
                </a:solidFill>
                <a:latin typeface="Calibri"/>
                <a:ea typeface="Calibri"/>
                <a:cs typeface="Calibri"/>
                <a:sym typeface="Calibri"/>
              </a:rPr>
              <a:t>Nuremberg </a:t>
            </a:r>
            <a:r>
              <a:rPr lang="en-US" sz="1600" dirty="0">
                <a:solidFill>
                  <a:schemeClr val="dk1"/>
                </a:solidFill>
                <a:latin typeface="Calibri"/>
                <a:ea typeface="Calibri"/>
                <a:cs typeface="Calibri"/>
                <a:sym typeface="Calibri"/>
              </a:rPr>
              <a:t>Code 		</a:t>
            </a:r>
            <a:r>
              <a:rPr lang="en-US" sz="1600" dirty="0" smtClean="0">
                <a:solidFill>
                  <a:schemeClr val="dk1"/>
                </a:solidFill>
                <a:latin typeface="Calibri"/>
                <a:ea typeface="Calibri"/>
                <a:cs typeface="Calibri"/>
                <a:sym typeface="Calibri"/>
              </a:rPr>
              <a:t>(</a:t>
            </a:r>
            <a:r>
              <a:rPr lang="en-US" sz="1600" dirty="0">
                <a:solidFill>
                  <a:schemeClr val="dk1"/>
                </a:solidFill>
                <a:latin typeface="Calibri"/>
                <a:ea typeface="Calibri"/>
                <a:cs typeface="Calibri"/>
                <a:sym typeface="Calibri"/>
              </a:rPr>
              <a:t>1948)</a:t>
            </a:r>
            <a:endParaRPr sz="1600" dirty="0">
              <a:solidFill>
                <a:schemeClr val="dk1"/>
              </a:solidFill>
              <a:latin typeface="Calibri"/>
              <a:ea typeface="Calibri"/>
              <a:cs typeface="Calibri"/>
              <a:sym typeface="Calibri"/>
            </a:endParaRPr>
          </a:p>
          <a:p>
            <a:pPr marL="457200" marR="0" lvl="0" indent="-368300" algn="l" rtl="0">
              <a:lnSpc>
                <a:spcPct val="115000"/>
              </a:lnSpc>
              <a:spcBef>
                <a:spcPts val="0"/>
              </a:spcBef>
              <a:spcAft>
                <a:spcPts val="0"/>
              </a:spcAft>
              <a:buClr>
                <a:schemeClr val="dk1"/>
              </a:buClr>
              <a:buSzPts val="2200"/>
              <a:buFont typeface="Calibri"/>
              <a:buChar char="●"/>
            </a:pPr>
            <a:r>
              <a:rPr lang="en-US" sz="1600" dirty="0">
                <a:solidFill>
                  <a:schemeClr val="dk1"/>
                </a:solidFill>
                <a:latin typeface="Calibri"/>
                <a:ea typeface="Calibri"/>
                <a:cs typeface="Calibri"/>
                <a:sym typeface="Calibri"/>
              </a:rPr>
              <a:t>Kefauver Amendments 		(1962)</a:t>
            </a:r>
            <a:endParaRPr sz="1600" dirty="0">
              <a:solidFill>
                <a:schemeClr val="dk1"/>
              </a:solidFill>
              <a:latin typeface="Calibri"/>
              <a:ea typeface="Calibri"/>
              <a:cs typeface="Calibri"/>
              <a:sym typeface="Calibri"/>
            </a:endParaRPr>
          </a:p>
          <a:p>
            <a:pPr marL="457200" marR="0" lvl="0" indent="-368300" algn="l" rtl="0">
              <a:lnSpc>
                <a:spcPct val="115000"/>
              </a:lnSpc>
              <a:spcBef>
                <a:spcPts val="0"/>
              </a:spcBef>
              <a:spcAft>
                <a:spcPts val="0"/>
              </a:spcAft>
              <a:buClr>
                <a:schemeClr val="dk1"/>
              </a:buClr>
              <a:buSzPts val="2200"/>
              <a:buFont typeface="Calibri"/>
              <a:buChar char="●"/>
            </a:pPr>
            <a:r>
              <a:rPr lang="en-US" sz="1600" dirty="0">
                <a:solidFill>
                  <a:schemeClr val="dk1"/>
                </a:solidFill>
                <a:latin typeface="Calibri"/>
                <a:ea typeface="Calibri"/>
                <a:cs typeface="Calibri"/>
                <a:sym typeface="Calibri"/>
              </a:rPr>
              <a:t>Declaration of Helsinki 		(1964)</a:t>
            </a:r>
            <a:endParaRPr sz="1600" dirty="0">
              <a:solidFill>
                <a:schemeClr val="dk1"/>
              </a:solidFill>
              <a:latin typeface="Calibri"/>
              <a:ea typeface="Calibri"/>
              <a:cs typeface="Calibri"/>
              <a:sym typeface="Calibri"/>
            </a:endParaRPr>
          </a:p>
          <a:p>
            <a:pPr marL="457200" marR="0" lvl="0" indent="-368300" algn="l" rtl="0">
              <a:lnSpc>
                <a:spcPct val="115000"/>
              </a:lnSpc>
              <a:spcBef>
                <a:spcPts val="0"/>
              </a:spcBef>
              <a:spcAft>
                <a:spcPts val="0"/>
              </a:spcAft>
              <a:buClr>
                <a:schemeClr val="dk1"/>
              </a:buClr>
              <a:buSzPts val="2200"/>
              <a:buFont typeface="Calibri"/>
              <a:buChar char="●"/>
            </a:pPr>
            <a:r>
              <a:rPr lang="en-US" sz="1600" dirty="0">
                <a:solidFill>
                  <a:schemeClr val="dk1"/>
                </a:solidFill>
                <a:latin typeface="Calibri"/>
                <a:ea typeface="Calibri"/>
                <a:cs typeface="Calibri"/>
                <a:sym typeface="Calibri"/>
              </a:rPr>
              <a:t>National Research Act 		(1974)</a:t>
            </a:r>
            <a:endParaRPr sz="1600" dirty="0">
              <a:solidFill>
                <a:schemeClr val="dk1"/>
              </a:solidFill>
              <a:latin typeface="Calibri"/>
              <a:ea typeface="Calibri"/>
              <a:cs typeface="Calibri"/>
              <a:sym typeface="Calibri"/>
            </a:endParaRPr>
          </a:p>
          <a:p>
            <a:pPr marL="457200" marR="0" lvl="0" indent="-368300" algn="l" rtl="0">
              <a:lnSpc>
                <a:spcPct val="115000"/>
              </a:lnSpc>
              <a:spcBef>
                <a:spcPts val="0"/>
              </a:spcBef>
              <a:spcAft>
                <a:spcPts val="0"/>
              </a:spcAft>
              <a:buClr>
                <a:schemeClr val="dk1"/>
              </a:buClr>
              <a:buSzPts val="2200"/>
              <a:buFont typeface="Calibri"/>
              <a:buChar char="●"/>
            </a:pPr>
            <a:r>
              <a:rPr lang="en-US" sz="1600" dirty="0">
                <a:solidFill>
                  <a:schemeClr val="dk1"/>
                </a:solidFill>
                <a:latin typeface="Calibri"/>
                <a:ea typeface="Calibri"/>
                <a:cs typeface="Calibri"/>
                <a:sym typeface="Calibri"/>
              </a:rPr>
              <a:t>Belmont Report 			(1979) </a:t>
            </a:r>
            <a:endParaRPr sz="1600" dirty="0">
              <a:solidFill>
                <a:schemeClr val="dk1"/>
              </a:solidFill>
              <a:latin typeface="Calibri"/>
              <a:ea typeface="Calibri"/>
              <a:cs typeface="Calibri"/>
              <a:sym typeface="Calibri"/>
            </a:endParaRPr>
          </a:p>
          <a:p>
            <a:pPr marL="457200" marR="0" lvl="0" indent="-368300" algn="l" rtl="0">
              <a:lnSpc>
                <a:spcPct val="115000"/>
              </a:lnSpc>
              <a:spcBef>
                <a:spcPts val="0"/>
              </a:spcBef>
              <a:spcAft>
                <a:spcPts val="0"/>
              </a:spcAft>
              <a:buClr>
                <a:schemeClr val="dk1"/>
              </a:buClr>
              <a:buSzPts val="2200"/>
              <a:buFont typeface="Calibri"/>
              <a:buChar char="●"/>
            </a:pPr>
            <a:r>
              <a:rPr lang="en-US" sz="1600" dirty="0">
                <a:solidFill>
                  <a:schemeClr val="dk1"/>
                </a:solidFill>
                <a:latin typeface="Calibri"/>
                <a:ea typeface="Calibri"/>
                <a:cs typeface="Calibri"/>
                <a:sym typeface="Calibri"/>
              </a:rPr>
              <a:t>The Common Rule		</a:t>
            </a:r>
            <a:r>
              <a:rPr lang="en-US" sz="1600" dirty="0" smtClean="0">
                <a:solidFill>
                  <a:schemeClr val="dk1"/>
                </a:solidFill>
                <a:latin typeface="Calibri"/>
                <a:ea typeface="Calibri"/>
                <a:cs typeface="Calibri"/>
                <a:sym typeface="Calibri"/>
              </a:rPr>
              <a:t>(1981)</a:t>
            </a:r>
            <a:endParaRPr sz="1600" dirty="0">
              <a:solidFill>
                <a:schemeClr val="dk1"/>
              </a:solidFill>
              <a:latin typeface="Calibri"/>
              <a:ea typeface="Calibri"/>
              <a:cs typeface="Calibri"/>
              <a:sym typeface="Calibri"/>
            </a:endParaRPr>
          </a:p>
        </p:txBody>
      </p:sp>
      <p:pic>
        <p:nvPicPr>
          <p:cNvPr id="187" name="Google Shape;187;p27"/>
          <p:cNvPicPr preferRelativeResize="0"/>
          <p:nvPr/>
        </p:nvPicPr>
        <p:blipFill>
          <a:blip r:embed="rId3">
            <a:alphaModFix/>
          </a:blip>
          <a:stretch>
            <a:fillRect/>
          </a:stretch>
        </p:blipFill>
        <p:spPr>
          <a:xfrm>
            <a:off x="6282275" y="1017725"/>
            <a:ext cx="2689714" cy="3820976"/>
          </a:xfrm>
          <a:prstGeom prst="rect">
            <a:avLst/>
          </a:prstGeom>
          <a:noFill/>
          <a:ln>
            <a:noFill/>
          </a:ln>
        </p:spPr>
      </p:pic>
      <p:sp>
        <p:nvSpPr>
          <p:cNvPr id="188" name="Google Shape;188;p27"/>
          <p:cNvSpPr txBox="1"/>
          <p:nvPr/>
        </p:nvSpPr>
        <p:spPr>
          <a:xfrm>
            <a:off x="4628362" y="4889803"/>
            <a:ext cx="4572000" cy="1848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100"/>
              <a:buFont typeface="Arial"/>
              <a:buNone/>
            </a:pPr>
            <a:r>
              <a:rPr lang="en-US" sz="600" u="sng">
                <a:solidFill>
                  <a:schemeClr val="hlink"/>
                </a:solidFill>
                <a:hlinkClick r:id="rId4"/>
              </a:rPr>
              <a:t>https://twitter.com/us_fda/status/652205035129040896</a:t>
            </a:r>
            <a:r>
              <a:rPr lang="en-US" sz="600"/>
              <a:t>  </a:t>
            </a:r>
            <a:endParaRPr sz="600"/>
          </a:p>
        </p:txBody>
      </p:sp>
      <p:sp>
        <p:nvSpPr>
          <p:cNvPr id="189" name="Google Shape;189;p27"/>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Toward ethical research practices and codes</a:t>
            </a:r>
            <a:endParaRPr sz="3600" b="1">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2"/>
              </a:buClr>
              <a:buSzPts val="4400"/>
              <a:buFont typeface="Arial"/>
              <a:buNone/>
            </a:pPr>
            <a:r>
              <a:rPr lang="en-US" sz="1400">
                <a:solidFill>
                  <a:schemeClr val="dk2"/>
                </a:solidFill>
                <a:latin typeface="Calibri"/>
                <a:ea typeface="Calibri"/>
                <a:cs typeface="Calibri"/>
                <a:sym typeface="Calibri"/>
              </a:rPr>
              <a:t>A short and incomplete history</a:t>
            </a:r>
            <a:endParaRPr sz="1400">
              <a:solidFill>
                <a:schemeClr val="dk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8" descr="ConcentrationKids"/>
          <p:cNvPicPr preferRelativeResize="0"/>
          <p:nvPr/>
        </p:nvPicPr>
        <p:blipFill rotWithShape="1">
          <a:blip r:embed="rId3">
            <a:alphaModFix/>
          </a:blip>
          <a:srcRect/>
          <a:stretch/>
        </p:blipFill>
        <p:spPr>
          <a:xfrm>
            <a:off x="5486400" y="456525"/>
            <a:ext cx="3345900" cy="4359175"/>
          </a:xfrm>
          <a:prstGeom prst="rect">
            <a:avLst/>
          </a:prstGeom>
          <a:noFill/>
          <a:ln>
            <a:noFill/>
          </a:ln>
        </p:spPr>
      </p:pic>
      <p:sp>
        <p:nvSpPr>
          <p:cNvPr id="197" name="Google Shape;197;p28"/>
          <p:cNvSpPr txBox="1"/>
          <p:nvPr/>
        </p:nvSpPr>
        <p:spPr>
          <a:xfrm>
            <a:off x="5638800" y="2647950"/>
            <a:ext cx="2846700" cy="340500"/>
          </a:xfrm>
          <a:prstGeom prst="rect">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sp>
        <p:nvSpPr>
          <p:cNvPr id="198" name="Google Shape;198;p28"/>
          <p:cNvSpPr txBox="1"/>
          <p:nvPr/>
        </p:nvSpPr>
        <p:spPr>
          <a:xfrm>
            <a:off x="4628362" y="4889803"/>
            <a:ext cx="45720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600"/>
              <a:buFont typeface="Arial"/>
              <a:buNone/>
            </a:pPr>
            <a:r>
              <a:rPr lang="en-US" sz="600" b="0" i="0" u="sng" strike="noStrike" cap="none">
                <a:solidFill>
                  <a:schemeClr val="hlink"/>
                </a:solidFill>
                <a:latin typeface="Arial"/>
                <a:ea typeface="Arial"/>
                <a:cs typeface="Arial"/>
                <a:sym typeface="Arial"/>
                <a:hlinkClick r:id="rId4"/>
              </a:rPr>
              <a:t>https://www.dailymail.co.uk/news/article-2518619/Winter-camps-Holocaust-survivor-died-Auschwitz-worked-concentration-camps-aged-just-13-recalls-bitterest-months-Nazi-persecution.html</a:t>
            </a:r>
            <a:r>
              <a:rPr lang="en-US" sz="6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99" name="Google Shape;199;p28"/>
          <p:cNvSpPr txBox="1"/>
          <p:nvPr/>
        </p:nvSpPr>
        <p:spPr>
          <a:xfrm>
            <a:off x="520700" y="1282294"/>
            <a:ext cx="4869600" cy="3663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20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200" b="1" i="0" u="none" strike="noStrike" cap="none">
                <a:solidFill>
                  <a:srgbClr val="000000"/>
                </a:solidFill>
                <a:latin typeface="Calibri"/>
                <a:ea typeface="Calibri"/>
                <a:cs typeface="Calibri"/>
                <a:sym typeface="Calibri"/>
              </a:rPr>
              <a:t>Established 1948</a:t>
            </a:r>
            <a:r>
              <a:rPr lang="en-US" sz="2200" i="0" u="none" strike="noStrike" cap="none">
                <a:solidFill>
                  <a:srgbClr val="000000"/>
                </a:solidFill>
                <a:latin typeface="Calibri"/>
                <a:ea typeface="Calibri"/>
                <a:cs typeface="Calibri"/>
                <a:sym typeface="Calibri"/>
              </a:rPr>
              <a:t>, as a result of German War Crimes and medical experiments in the 1930s-1940s </a:t>
            </a:r>
            <a:endParaRPr sz="1900" i="0" u="none" strike="noStrike" cap="none">
              <a:solidFill>
                <a:srgbClr val="000000"/>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2100"/>
              <a:buFont typeface="Arial"/>
              <a:buNone/>
            </a:pPr>
            <a:r>
              <a:rPr lang="en-US" sz="1900" b="1" i="0" u="none" strike="noStrike" cap="none">
                <a:solidFill>
                  <a:srgbClr val="000000"/>
                </a:solidFill>
                <a:latin typeface="Calibri"/>
                <a:ea typeface="Calibri"/>
                <a:cs typeface="Calibri"/>
                <a:sym typeface="Calibri"/>
              </a:rPr>
              <a:t>What happened:</a:t>
            </a:r>
            <a:endParaRPr sz="1900" b="1" i="0" u="none" strike="noStrike" cap="none">
              <a:solidFill>
                <a:srgbClr val="000000"/>
              </a:solidFill>
              <a:latin typeface="Calibri"/>
              <a:ea typeface="Calibri"/>
              <a:cs typeface="Calibri"/>
              <a:sym typeface="Calibri"/>
            </a:endParaRPr>
          </a:p>
          <a:p>
            <a:pPr marL="457200" marR="0" lvl="0" indent="-349250" algn="l" rtl="0">
              <a:lnSpc>
                <a:spcPct val="100000"/>
              </a:lnSpc>
              <a:spcBef>
                <a:spcPts val="1200"/>
              </a:spcBef>
              <a:spcAft>
                <a:spcPts val="0"/>
              </a:spcAft>
              <a:buClr>
                <a:srgbClr val="000000"/>
              </a:buClr>
              <a:buSzPts val="1900"/>
              <a:buFont typeface="Calibri"/>
              <a:buChar char="•"/>
            </a:pPr>
            <a:r>
              <a:rPr lang="en-US" sz="1900" i="0" u="none" strike="noStrike" cap="none">
                <a:solidFill>
                  <a:srgbClr val="000000"/>
                </a:solidFill>
                <a:latin typeface="Calibri"/>
                <a:ea typeface="Calibri"/>
                <a:cs typeface="Calibri"/>
                <a:sym typeface="Calibri"/>
              </a:rPr>
              <a:t>Medical experiments on thousands of people without their consent</a:t>
            </a:r>
            <a:endParaRPr sz="1900" i="0" u="none" strike="noStrike" cap="none">
              <a:solidFill>
                <a:srgbClr val="000000"/>
              </a:solidFill>
              <a:latin typeface="Calibri"/>
              <a:ea typeface="Calibri"/>
              <a:cs typeface="Calibri"/>
              <a:sym typeface="Calibri"/>
            </a:endParaRPr>
          </a:p>
          <a:p>
            <a:pPr marL="457200" marR="0" lvl="0" indent="-349250" algn="l" rtl="0">
              <a:lnSpc>
                <a:spcPct val="100000"/>
              </a:lnSpc>
              <a:spcBef>
                <a:spcPts val="1200"/>
              </a:spcBef>
              <a:spcAft>
                <a:spcPts val="0"/>
              </a:spcAft>
              <a:buClr>
                <a:srgbClr val="000000"/>
              </a:buClr>
              <a:buSzPts val="1900"/>
              <a:buFont typeface="Calibri"/>
              <a:buChar char="•"/>
            </a:pPr>
            <a:r>
              <a:rPr lang="en-US" sz="1900" i="0" u="none" strike="noStrike" cap="none">
                <a:solidFill>
                  <a:schemeClr val="dk1"/>
                </a:solidFill>
                <a:latin typeface="Calibri"/>
                <a:ea typeface="Calibri"/>
                <a:cs typeface="Calibri"/>
                <a:sym typeface="Calibri"/>
              </a:rPr>
              <a:t>23 Germans tried for war crimes regarding unethical experiments, 16 were found guilty</a:t>
            </a:r>
            <a:endParaRPr sz="1900" i="0" u="none" strike="noStrike" cap="none">
              <a:solidFill>
                <a:srgbClr val="000000"/>
              </a:solidFill>
              <a:latin typeface="Calibri"/>
              <a:ea typeface="Calibri"/>
              <a:cs typeface="Calibri"/>
              <a:sym typeface="Calibri"/>
            </a:endParaRPr>
          </a:p>
        </p:txBody>
      </p:sp>
      <p:sp>
        <p:nvSpPr>
          <p:cNvPr id="200" name="Google Shape;200;p28"/>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Nuremberg Code</a:t>
            </a:r>
            <a:endParaRPr sz="3600" b="1">
              <a:latin typeface="Calibri"/>
              <a:ea typeface="Calibri"/>
              <a:cs typeface="Calibri"/>
              <a:sym typeface="Calibri"/>
            </a:endParaRPr>
          </a:p>
        </p:txBody>
      </p:sp>
      <p:pic>
        <p:nvPicPr>
          <p:cNvPr id="201" name="Google Shape;201;p28"/>
          <p:cNvPicPr preferRelativeResize="0"/>
          <p:nvPr/>
        </p:nvPicPr>
        <p:blipFill rotWithShape="1">
          <a:blip r:embed="rId5">
            <a:alphaModFix amt="9000"/>
          </a:blip>
          <a:srcRect b="15597"/>
          <a:stretch/>
        </p:blipFill>
        <p:spPr>
          <a:xfrm>
            <a:off x="0" y="0"/>
            <a:ext cx="9144002"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9"/>
          <p:cNvPicPr preferRelativeResize="0"/>
          <p:nvPr/>
        </p:nvPicPr>
        <p:blipFill rotWithShape="1">
          <a:blip r:embed="rId3">
            <a:alphaModFix amt="9000"/>
          </a:blip>
          <a:srcRect b="15597"/>
          <a:stretch/>
        </p:blipFill>
        <p:spPr>
          <a:xfrm>
            <a:off x="0" y="0"/>
            <a:ext cx="9144002" cy="5143500"/>
          </a:xfrm>
          <a:prstGeom prst="rect">
            <a:avLst/>
          </a:prstGeom>
          <a:noFill/>
          <a:ln>
            <a:noFill/>
          </a:ln>
        </p:spPr>
      </p:pic>
      <p:sp>
        <p:nvSpPr>
          <p:cNvPr id="208" name="Google Shape;208;p29"/>
          <p:cNvSpPr txBox="1"/>
          <p:nvPr/>
        </p:nvSpPr>
        <p:spPr>
          <a:xfrm>
            <a:off x="5511800" y="2571750"/>
            <a:ext cx="2652600" cy="340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p:txBody>
      </p:sp>
      <p:sp>
        <p:nvSpPr>
          <p:cNvPr id="209" name="Google Shape;209;p29"/>
          <p:cNvSpPr txBox="1"/>
          <p:nvPr/>
        </p:nvSpPr>
        <p:spPr>
          <a:xfrm>
            <a:off x="520700" y="1282300"/>
            <a:ext cx="3540900" cy="3832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200"/>
              </a:spcBef>
              <a:spcAft>
                <a:spcPts val="0"/>
              </a:spcAft>
              <a:buClr>
                <a:srgbClr val="000000"/>
              </a:buClr>
              <a:buSzPts val="2100"/>
              <a:buFont typeface="Arial"/>
              <a:buNone/>
            </a:pPr>
            <a:endParaRPr sz="2100" b="1">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000000"/>
                </a:solidFill>
                <a:latin typeface="Calibri"/>
                <a:ea typeface="Calibri"/>
                <a:cs typeface="Calibri"/>
                <a:sym typeface="Calibri"/>
              </a:rPr>
              <a:t>Outcomes of the NC: </a:t>
            </a:r>
            <a:r>
              <a:rPr lang="en-US" sz="2400" i="0" u="none" strike="noStrike" cap="none">
                <a:solidFill>
                  <a:srgbClr val="000000"/>
                </a:solidFill>
                <a:latin typeface="Calibri"/>
                <a:ea typeface="Calibri"/>
                <a:cs typeface="Calibri"/>
                <a:sym typeface="Calibri"/>
              </a:rPr>
              <a:t> </a:t>
            </a:r>
            <a:endParaRPr sz="2400" i="0" u="none" strike="noStrike" cap="none">
              <a:solidFill>
                <a:srgbClr val="000000"/>
              </a:solidFill>
              <a:latin typeface="Calibri"/>
              <a:ea typeface="Calibri"/>
              <a:cs typeface="Calibri"/>
              <a:sym typeface="Calibri"/>
            </a:endParaRPr>
          </a:p>
          <a:p>
            <a:pPr marL="457200" marR="0" lvl="0" indent="-349250" algn="l" rtl="0">
              <a:lnSpc>
                <a:spcPct val="100000"/>
              </a:lnSpc>
              <a:spcBef>
                <a:spcPts val="1200"/>
              </a:spcBef>
              <a:spcAft>
                <a:spcPts val="0"/>
              </a:spcAft>
              <a:buClr>
                <a:srgbClr val="000000"/>
              </a:buClr>
              <a:buSzPts val="1900"/>
              <a:buFont typeface="Calibri"/>
              <a:buChar char="•"/>
            </a:pPr>
            <a:r>
              <a:rPr lang="en-US" sz="1900" i="0" u="none" strike="noStrike" cap="none">
                <a:solidFill>
                  <a:srgbClr val="000000"/>
                </a:solidFill>
                <a:latin typeface="Calibri"/>
                <a:ea typeface="Calibri"/>
                <a:cs typeface="Calibri"/>
                <a:sym typeface="Calibri"/>
              </a:rPr>
              <a:t>A ten point statement delimiting permissible medical experimentation on human subjects</a:t>
            </a:r>
            <a:endParaRPr sz="1900" i="0" u="none" strike="noStrike" cap="none">
              <a:solidFill>
                <a:srgbClr val="000000"/>
              </a:solidFill>
              <a:latin typeface="Calibri"/>
              <a:ea typeface="Calibri"/>
              <a:cs typeface="Calibri"/>
              <a:sym typeface="Calibri"/>
            </a:endParaRPr>
          </a:p>
          <a:p>
            <a:pPr marL="457200" marR="0" lvl="0" indent="-393700" algn="l" rtl="0">
              <a:lnSpc>
                <a:spcPct val="100000"/>
              </a:lnSpc>
              <a:spcBef>
                <a:spcPts val="1200"/>
              </a:spcBef>
              <a:spcAft>
                <a:spcPts val="0"/>
              </a:spcAft>
              <a:buClr>
                <a:srgbClr val="000000"/>
              </a:buClr>
              <a:buSzPts val="2600"/>
              <a:buFont typeface="Arial"/>
              <a:buChar char="•"/>
            </a:pPr>
            <a:r>
              <a:rPr lang="en-US" sz="1900" b="1" i="0" u="none" strike="noStrike" cap="none">
                <a:solidFill>
                  <a:srgbClr val="000000"/>
                </a:solidFill>
                <a:latin typeface="Calibri"/>
                <a:ea typeface="Calibri"/>
                <a:cs typeface="Calibri"/>
                <a:sym typeface="Calibri"/>
              </a:rPr>
              <a:t>Voluntary</a:t>
            </a:r>
            <a:r>
              <a:rPr lang="en-US" sz="1900" i="0" u="none" strike="noStrike" cap="none">
                <a:solidFill>
                  <a:srgbClr val="000000"/>
                </a:solidFill>
                <a:latin typeface="Calibri"/>
                <a:ea typeface="Calibri"/>
                <a:cs typeface="Calibri"/>
                <a:sym typeface="Calibri"/>
              </a:rPr>
              <a:t> human subject </a:t>
            </a:r>
            <a:r>
              <a:rPr lang="en-US" sz="1900" b="1" i="0" u="none" strike="noStrike" cap="none">
                <a:solidFill>
                  <a:srgbClr val="000000"/>
                </a:solidFill>
                <a:latin typeface="Calibri"/>
                <a:ea typeface="Calibri"/>
                <a:cs typeface="Calibri"/>
                <a:sym typeface="Calibri"/>
              </a:rPr>
              <a:t>consent </a:t>
            </a:r>
            <a:r>
              <a:rPr lang="en-US" sz="1900" i="0" u="none" strike="noStrike" cap="none">
                <a:solidFill>
                  <a:srgbClr val="000000"/>
                </a:solidFill>
                <a:latin typeface="Calibri"/>
                <a:ea typeface="Calibri"/>
                <a:cs typeface="Calibri"/>
                <a:sym typeface="Calibri"/>
              </a:rPr>
              <a:t>is </a:t>
            </a:r>
            <a:r>
              <a:rPr lang="en-US" sz="1900" b="1" i="0" u="none" strike="noStrike" cap="none">
                <a:solidFill>
                  <a:srgbClr val="FF0000"/>
                </a:solidFill>
                <a:highlight>
                  <a:srgbClr val="FFFF00"/>
                </a:highlight>
                <a:latin typeface="Calibri"/>
                <a:ea typeface="Calibri"/>
                <a:cs typeface="Calibri"/>
                <a:sym typeface="Calibri"/>
              </a:rPr>
              <a:t>absolutely essential</a:t>
            </a:r>
            <a:r>
              <a:rPr lang="en-US" sz="1900" i="0" u="none" strike="noStrike" cap="none">
                <a:solidFill>
                  <a:srgbClr val="000000"/>
                </a:solidFill>
                <a:latin typeface="Calibri"/>
                <a:ea typeface="Calibri"/>
                <a:cs typeface="Calibri"/>
                <a:sym typeface="Calibri"/>
              </a:rPr>
              <a:t> (voluntary participation and informed consent)</a:t>
            </a:r>
            <a:endParaRPr sz="1900" i="0" u="none" strike="noStrike" cap="none">
              <a:solidFill>
                <a:srgbClr val="000000"/>
              </a:solidFill>
              <a:latin typeface="Calibri"/>
              <a:ea typeface="Calibri"/>
              <a:cs typeface="Calibri"/>
              <a:sym typeface="Calibri"/>
            </a:endParaRPr>
          </a:p>
        </p:txBody>
      </p:sp>
      <p:sp>
        <p:nvSpPr>
          <p:cNvPr id="210" name="Google Shape;210;p29"/>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Nuremberg Code</a:t>
            </a:r>
            <a:endParaRPr sz="3600" b="1">
              <a:latin typeface="Calibri"/>
              <a:ea typeface="Calibri"/>
              <a:cs typeface="Calibri"/>
              <a:sym typeface="Calibri"/>
            </a:endParaRPr>
          </a:p>
        </p:txBody>
      </p:sp>
      <p:pic>
        <p:nvPicPr>
          <p:cNvPr id="211" name="Google Shape;211;p29"/>
          <p:cNvPicPr preferRelativeResize="0"/>
          <p:nvPr/>
        </p:nvPicPr>
        <p:blipFill>
          <a:blip r:embed="rId4">
            <a:alphaModFix/>
          </a:blip>
          <a:stretch>
            <a:fillRect/>
          </a:stretch>
        </p:blipFill>
        <p:spPr>
          <a:xfrm>
            <a:off x="4168975" y="509350"/>
            <a:ext cx="4975026" cy="463414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0"/>
          <p:cNvPicPr preferRelativeResize="0"/>
          <p:nvPr/>
        </p:nvPicPr>
        <p:blipFill rotWithShape="1">
          <a:blip r:embed="rId3">
            <a:alphaModFix amt="9000"/>
          </a:blip>
          <a:srcRect b="15597"/>
          <a:stretch/>
        </p:blipFill>
        <p:spPr>
          <a:xfrm>
            <a:off x="0" y="0"/>
            <a:ext cx="9144002" cy="5143500"/>
          </a:xfrm>
          <a:prstGeom prst="rect">
            <a:avLst/>
          </a:prstGeom>
          <a:noFill/>
          <a:ln>
            <a:noFill/>
          </a:ln>
        </p:spPr>
      </p:pic>
      <p:sp>
        <p:nvSpPr>
          <p:cNvPr id="218" name="Google Shape;218;p30"/>
          <p:cNvSpPr txBox="1"/>
          <p:nvPr/>
        </p:nvSpPr>
        <p:spPr>
          <a:xfrm>
            <a:off x="454076" y="1056075"/>
            <a:ext cx="4795800" cy="3848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3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300" b="1" i="0" u="none" strike="noStrike" cap="none">
                <a:solidFill>
                  <a:schemeClr val="dk1"/>
                </a:solidFill>
                <a:latin typeface="Calibri"/>
                <a:ea typeface="Calibri"/>
                <a:cs typeface="Calibri"/>
                <a:sym typeface="Calibri"/>
              </a:rPr>
              <a:t>Established 1962</a:t>
            </a:r>
            <a:endParaRPr sz="1300" b="1" i="0" u="none" strike="noStrike" cap="none">
              <a:solidFill>
                <a:srgbClr val="000000"/>
              </a:solidFill>
              <a:latin typeface="Calibri"/>
              <a:ea typeface="Calibri"/>
              <a:cs typeface="Calibri"/>
              <a:sym typeface="Calibri"/>
            </a:endParaRPr>
          </a:p>
          <a:p>
            <a:pPr marL="914400" marR="0" lvl="0" indent="-361950" algn="l" rtl="0">
              <a:lnSpc>
                <a:spcPct val="100000"/>
              </a:lnSpc>
              <a:spcBef>
                <a:spcPts val="1200"/>
              </a:spcBef>
              <a:spcAft>
                <a:spcPts val="0"/>
              </a:spcAft>
              <a:buClr>
                <a:schemeClr val="dk1"/>
              </a:buClr>
              <a:buSzPts val="2100"/>
              <a:buFont typeface="Calibri"/>
              <a:buChar char="•"/>
            </a:pPr>
            <a:r>
              <a:rPr lang="en-US" sz="2100" i="0" u="none" strike="noStrike" cap="none">
                <a:solidFill>
                  <a:schemeClr val="dk1"/>
                </a:solidFill>
                <a:latin typeface="Calibri"/>
                <a:ea typeface="Calibri"/>
                <a:cs typeface="Calibri"/>
                <a:sym typeface="Calibri"/>
              </a:rPr>
              <a:t>Late 1950s pregnant women given thalidomide to reduce nausea and help with sleep</a:t>
            </a:r>
            <a:endParaRPr sz="2100" i="0" u="none" strike="noStrike" cap="none">
              <a:solidFill>
                <a:schemeClr val="dk1"/>
              </a:solidFill>
              <a:latin typeface="Calibri"/>
              <a:ea typeface="Calibri"/>
              <a:cs typeface="Calibri"/>
              <a:sym typeface="Calibri"/>
            </a:endParaRPr>
          </a:p>
          <a:p>
            <a:pPr marL="914400" marR="0" lvl="0" indent="-361950" algn="l" rtl="0">
              <a:lnSpc>
                <a:spcPct val="100000"/>
              </a:lnSpc>
              <a:spcBef>
                <a:spcPts val="1200"/>
              </a:spcBef>
              <a:spcAft>
                <a:spcPts val="0"/>
              </a:spcAft>
              <a:buClr>
                <a:schemeClr val="dk1"/>
              </a:buClr>
              <a:buSzPts val="2100"/>
              <a:buFont typeface="Calibri"/>
              <a:buChar char="•"/>
            </a:pPr>
            <a:r>
              <a:rPr lang="en-US" sz="2100" i="0" u="none" strike="noStrike" cap="none">
                <a:solidFill>
                  <a:schemeClr val="dk1"/>
                </a:solidFill>
                <a:latin typeface="Calibri"/>
                <a:ea typeface="Calibri"/>
                <a:cs typeface="Calibri"/>
                <a:sym typeface="Calibri"/>
              </a:rPr>
              <a:t>Patients did not know thalidomide was not FDA approved</a:t>
            </a:r>
            <a:endParaRPr sz="2100" i="0" u="none" strike="noStrike" cap="none">
              <a:solidFill>
                <a:schemeClr val="dk1"/>
              </a:solidFill>
              <a:latin typeface="Calibri"/>
              <a:ea typeface="Calibri"/>
              <a:cs typeface="Calibri"/>
              <a:sym typeface="Calibri"/>
            </a:endParaRPr>
          </a:p>
          <a:p>
            <a:pPr marL="914400" marR="0" lvl="0" indent="-361950" algn="l" rtl="0">
              <a:lnSpc>
                <a:spcPct val="100000"/>
              </a:lnSpc>
              <a:spcBef>
                <a:spcPts val="1200"/>
              </a:spcBef>
              <a:spcAft>
                <a:spcPts val="0"/>
              </a:spcAft>
              <a:buClr>
                <a:schemeClr val="dk1"/>
              </a:buClr>
              <a:buSzPts val="2100"/>
              <a:buFont typeface="Calibri"/>
              <a:buChar char="•"/>
            </a:pPr>
            <a:r>
              <a:rPr lang="en-US" sz="2100" i="0" u="none" strike="noStrike" cap="none">
                <a:solidFill>
                  <a:schemeClr val="dk1"/>
                </a:solidFill>
                <a:latin typeface="Calibri"/>
                <a:ea typeface="Calibri"/>
                <a:cs typeface="Calibri"/>
                <a:sym typeface="Calibri"/>
              </a:rPr>
              <a:t>Over 12,000 babies born with deformities</a:t>
            </a:r>
            <a:endParaRPr sz="1300" i="0" u="none" strike="noStrike" cap="none">
              <a:solidFill>
                <a:srgbClr val="000000"/>
              </a:solidFill>
              <a:latin typeface="Calibri"/>
              <a:ea typeface="Calibri"/>
              <a:cs typeface="Calibri"/>
              <a:sym typeface="Calibri"/>
            </a:endParaRPr>
          </a:p>
        </p:txBody>
      </p:sp>
      <p:pic>
        <p:nvPicPr>
          <p:cNvPr id="219" name="Google Shape;219;p30" descr="Thalidomide Baby &amp; Ward Sister"/>
          <p:cNvPicPr preferRelativeResize="0"/>
          <p:nvPr/>
        </p:nvPicPr>
        <p:blipFill rotWithShape="1">
          <a:blip r:embed="rId4">
            <a:alphaModFix/>
          </a:blip>
          <a:srcRect/>
          <a:stretch/>
        </p:blipFill>
        <p:spPr>
          <a:xfrm>
            <a:off x="5783375" y="1034475"/>
            <a:ext cx="2517650" cy="1789500"/>
          </a:xfrm>
          <a:prstGeom prst="rect">
            <a:avLst/>
          </a:prstGeom>
          <a:noFill/>
          <a:ln>
            <a:noFill/>
          </a:ln>
        </p:spPr>
      </p:pic>
      <p:pic>
        <p:nvPicPr>
          <p:cNvPr id="220" name="Google Shape;220;p30" descr="240-thalidomide"/>
          <p:cNvPicPr preferRelativeResize="0"/>
          <p:nvPr/>
        </p:nvPicPr>
        <p:blipFill rotWithShape="1">
          <a:blip r:embed="rId5">
            <a:alphaModFix/>
          </a:blip>
          <a:srcRect/>
          <a:stretch/>
        </p:blipFill>
        <p:spPr>
          <a:xfrm>
            <a:off x="5783374" y="2905212"/>
            <a:ext cx="2517650" cy="1888237"/>
          </a:xfrm>
          <a:prstGeom prst="rect">
            <a:avLst/>
          </a:prstGeom>
          <a:noFill/>
          <a:ln>
            <a:noFill/>
          </a:ln>
        </p:spPr>
      </p:pic>
      <p:sp>
        <p:nvSpPr>
          <p:cNvPr id="221" name="Google Shape;221;p30"/>
          <p:cNvSpPr txBox="1"/>
          <p:nvPr/>
        </p:nvSpPr>
        <p:spPr>
          <a:xfrm>
            <a:off x="4621212" y="4880372"/>
            <a:ext cx="45720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600"/>
              <a:buFont typeface="Arial"/>
              <a:buNone/>
            </a:pPr>
            <a:r>
              <a:rPr lang="en-US" sz="600" u="sng">
                <a:solidFill>
                  <a:schemeClr val="hlink"/>
                </a:solidFill>
                <a:hlinkClick r:id="rId6"/>
              </a:rPr>
              <a:t>https://www.itv.com/news/calendar/2017-03-03/family-appeal-for-answers-over-thalidomide-baby-death</a:t>
            </a:r>
            <a:r>
              <a:rPr lang="en-US" sz="600">
                <a:solidFill>
                  <a:schemeClr val="dk1"/>
                </a:solidFill>
              </a:rPr>
              <a:t> </a:t>
            </a:r>
            <a:r>
              <a:rPr lang="en-US" sz="600" b="0" i="0" u="none" strike="noStrike" cap="none">
                <a:solidFill>
                  <a:schemeClr val="dk1"/>
                </a:solidFill>
                <a:latin typeface="Arial"/>
                <a:ea typeface="Arial"/>
                <a:cs typeface="Arial"/>
                <a:sym typeface="Arial"/>
              </a:rPr>
              <a:t> </a:t>
            </a:r>
            <a:r>
              <a:rPr lang="en-US" sz="600" b="0" i="0" u="sng" strike="noStrike" cap="none">
                <a:solidFill>
                  <a:schemeClr val="hlink"/>
                </a:solidFill>
                <a:latin typeface="Arial"/>
                <a:ea typeface="Arial"/>
                <a:cs typeface="Arial"/>
                <a:sym typeface="Arial"/>
                <a:hlinkClick r:id="rId7"/>
              </a:rPr>
              <a:t>https://theconversation.com/why-thalidomide-survivors-have-such-a-tough-time-getting-compensation-</a:t>
            </a:r>
            <a:r>
              <a:rPr lang="en-US" sz="600" u="sng">
                <a:solidFill>
                  <a:schemeClr val="hlink"/>
                </a:solidFill>
                <a:hlinkClick r:id="rId7"/>
              </a:rPr>
              <a:t>47164</a:t>
            </a:r>
            <a:r>
              <a:rPr lang="en-US" sz="6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22" name="Google Shape;222;p30"/>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Kefauver Harris Amendments</a:t>
            </a:r>
            <a:endParaRPr sz="3600" b="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1"/>
          <p:cNvPicPr preferRelativeResize="0"/>
          <p:nvPr/>
        </p:nvPicPr>
        <p:blipFill rotWithShape="1">
          <a:blip r:embed="rId3">
            <a:alphaModFix amt="9000"/>
          </a:blip>
          <a:srcRect b="15597"/>
          <a:stretch/>
        </p:blipFill>
        <p:spPr>
          <a:xfrm>
            <a:off x="0" y="0"/>
            <a:ext cx="9144002" cy="5143500"/>
          </a:xfrm>
          <a:prstGeom prst="rect">
            <a:avLst/>
          </a:prstGeom>
          <a:noFill/>
          <a:ln>
            <a:noFill/>
          </a:ln>
        </p:spPr>
      </p:pic>
      <p:sp>
        <p:nvSpPr>
          <p:cNvPr id="229" name="Google Shape;229;p31"/>
          <p:cNvSpPr txBox="1"/>
          <p:nvPr/>
        </p:nvSpPr>
        <p:spPr>
          <a:xfrm>
            <a:off x="454076" y="1056075"/>
            <a:ext cx="4795800" cy="3815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300" b="1" i="0" u="none" strike="noStrike" cap="none">
              <a:solidFill>
                <a:schemeClr val="dk1"/>
              </a:solidFill>
              <a:latin typeface="Calibri"/>
              <a:ea typeface="Calibri"/>
              <a:cs typeface="Calibri"/>
              <a:sym typeface="Calibri"/>
            </a:endParaRPr>
          </a:p>
          <a:p>
            <a:pPr marL="0" lvl="0" indent="0" algn="l" rtl="0">
              <a:spcBef>
                <a:spcPts val="0"/>
              </a:spcBef>
              <a:spcAft>
                <a:spcPts val="0"/>
              </a:spcAft>
              <a:buNone/>
            </a:pPr>
            <a:r>
              <a:rPr lang="en-US" sz="2300" b="1">
                <a:solidFill>
                  <a:schemeClr val="dk1"/>
                </a:solidFill>
                <a:latin typeface="Calibri"/>
                <a:ea typeface="Calibri"/>
                <a:cs typeface="Calibri"/>
                <a:sym typeface="Calibri"/>
              </a:rPr>
              <a:t>Outcomes: </a:t>
            </a:r>
            <a:endParaRPr sz="2600" b="1" i="1">
              <a:solidFill>
                <a:srgbClr val="800000"/>
              </a:solidFill>
              <a:latin typeface="Calibri"/>
              <a:ea typeface="Calibri"/>
              <a:cs typeface="Calibri"/>
              <a:sym typeface="Calibri"/>
            </a:endParaRPr>
          </a:p>
          <a:p>
            <a:pPr marL="914400" lvl="0" indent="-361950" algn="l" rtl="0">
              <a:lnSpc>
                <a:spcPct val="115000"/>
              </a:lnSpc>
              <a:spcBef>
                <a:spcPts val="120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Studies must assess risks and benefits</a:t>
            </a:r>
            <a:endParaRPr sz="2100">
              <a:solidFill>
                <a:schemeClr val="dk1"/>
              </a:solidFill>
              <a:latin typeface="Calibri"/>
              <a:ea typeface="Calibri"/>
              <a:cs typeface="Calibri"/>
              <a:sym typeface="Calibri"/>
            </a:endParaRPr>
          </a:p>
          <a:p>
            <a:pPr marL="914400" lvl="0" indent="-361950" algn="l" rtl="0">
              <a:lnSpc>
                <a:spcPct val="115000"/>
              </a:lnSpc>
              <a:spcBef>
                <a:spcPts val="120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Drug manufacturers must prove to FDA the effectiveness before marketing</a:t>
            </a:r>
            <a:endParaRPr sz="2100">
              <a:solidFill>
                <a:schemeClr val="dk1"/>
              </a:solidFill>
              <a:latin typeface="Calibri"/>
              <a:ea typeface="Calibri"/>
              <a:cs typeface="Calibri"/>
              <a:sym typeface="Calibri"/>
            </a:endParaRPr>
          </a:p>
          <a:p>
            <a:pPr marL="914400" lvl="0" indent="-361950" algn="l" rtl="0">
              <a:lnSpc>
                <a:spcPct val="115000"/>
              </a:lnSpc>
              <a:spcBef>
                <a:spcPts val="1200"/>
              </a:spcBef>
              <a:spcAft>
                <a:spcPts val="1000"/>
              </a:spcAft>
              <a:buClr>
                <a:schemeClr val="dk1"/>
              </a:buClr>
              <a:buSzPts val="2100"/>
              <a:buFont typeface="Calibri"/>
              <a:buChar char="●"/>
            </a:pPr>
            <a:r>
              <a:rPr lang="en-US" sz="2100">
                <a:solidFill>
                  <a:schemeClr val="dk1"/>
                </a:solidFill>
                <a:latin typeface="Calibri"/>
                <a:ea typeface="Calibri"/>
                <a:cs typeface="Calibri"/>
                <a:sym typeface="Calibri"/>
              </a:rPr>
              <a:t>Introduced </a:t>
            </a:r>
            <a:r>
              <a:rPr lang="en-US" sz="2100" i="1">
                <a:solidFill>
                  <a:schemeClr val="dk1"/>
                </a:solidFill>
                <a:latin typeface="Calibri"/>
                <a:ea typeface="Calibri"/>
                <a:cs typeface="Calibri"/>
                <a:sym typeface="Calibri"/>
              </a:rPr>
              <a:t>"proof-of-efficacy”</a:t>
            </a:r>
            <a:r>
              <a:rPr lang="en-US" sz="2100">
                <a:solidFill>
                  <a:schemeClr val="dk1"/>
                </a:solidFill>
                <a:latin typeface="Calibri"/>
                <a:ea typeface="Calibri"/>
                <a:cs typeface="Calibri"/>
                <a:sym typeface="Calibri"/>
              </a:rPr>
              <a:t> standard for drugs </a:t>
            </a:r>
            <a:endParaRPr sz="2300" b="1">
              <a:solidFill>
                <a:schemeClr val="dk1"/>
              </a:solidFill>
              <a:latin typeface="Calibri"/>
              <a:ea typeface="Calibri"/>
              <a:cs typeface="Calibri"/>
              <a:sym typeface="Calibri"/>
            </a:endParaRPr>
          </a:p>
        </p:txBody>
      </p:sp>
      <p:sp>
        <p:nvSpPr>
          <p:cNvPr id="230" name="Google Shape;230;p3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Kefauver Harris Amendments</a:t>
            </a:r>
            <a:endParaRPr sz="3600" b="1">
              <a:latin typeface="Calibri"/>
              <a:ea typeface="Calibri"/>
              <a:cs typeface="Calibri"/>
              <a:sym typeface="Calibri"/>
            </a:endParaRPr>
          </a:p>
        </p:txBody>
      </p:sp>
      <p:pic>
        <p:nvPicPr>
          <p:cNvPr id="231" name="Google Shape;231;p31"/>
          <p:cNvPicPr preferRelativeResize="0"/>
          <p:nvPr/>
        </p:nvPicPr>
        <p:blipFill>
          <a:blip r:embed="rId4">
            <a:alphaModFix/>
          </a:blip>
          <a:stretch>
            <a:fillRect/>
          </a:stretch>
        </p:blipFill>
        <p:spPr>
          <a:xfrm>
            <a:off x="4908575" y="1017716"/>
            <a:ext cx="2456725" cy="1725558"/>
          </a:xfrm>
          <a:prstGeom prst="rect">
            <a:avLst/>
          </a:prstGeom>
          <a:noFill/>
          <a:ln w="19050" cap="flat" cmpd="sng">
            <a:solidFill>
              <a:schemeClr val="dk2"/>
            </a:solidFill>
            <a:prstDash val="solid"/>
            <a:round/>
            <a:headEnd type="none" w="sm" len="sm"/>
            <a:tailEnd type="none" w="sm" len="sm"/>
          </a:ln>
        </p:spPr>
      </p:pic>
      <p:pic>
        <p:nvPicPr>
          <p:cNvPr id="232" name="Google Shape;232;p31"/>
          <p:cNvPicPr preferRelativeResize="0"/>
          <p:nvPr/>
        </p:nvPicPr>
        <p:blipFill>
          <a:blip r:embed="rId5">
            <a:alphaModFix/>
          </a:blip>
          <a:stretch>
            <a:fillRect/>
          </a:stretch>
        </p:blipFill>
        <p:spPr>
          <a:xfrm>
            <a:off x="6816900" y="2285050"/>
            <a:ext cx="2222675" cy="2858449"/>
          </a:xfrm>
          <a:prstGeom prst="rect">
            <a:avLst/>
          </a:prstGeom>
          <a:noFill/>
          <a:ln w="19050" cap="flat" cmpd="sng">
            <a:solidFill>
              <a:schemeClr val="dk2"/>
            </a:solidFill>
            <a:prstDash val="solid"/>
            <a:round/>
            <a:headEnd type="none" w="sm" len="sm"/>
            <a:tailEnd type="none" w="sm" len="sm"/>
          </a:ln>
        </p:spPr>
      </p:pic>
      <p:cxnSp>
        <p:nvCxnSpPr>
          <p:cNvPr id="233" name="Google Shape;233;p31"/>
          <p:cNvCxnSpPr/>
          <p:nvPr/>
        </p:nvCxnSpPr>
        <p:spPr>
          <a:xfrm rot="10800000" flipH="1">
            <a:off x="6898401" y="2740899"/>
            <a:ext cx="2140800" cy="11400"/>
          </a:xfrm>
          <a:prstGeom prst="straightConnector1">
            <a:avLst/>
          </a:prstGeom>
          <a:noFill/>
          <a:ln w="19050" cap="flat" cmpd="sng">
            <a:solidFill>
              <a:srgbClr val="FF0000"/>
            </a:solidFill>
            <a:prstDash val="solid"/>
            <a:round/>
            <a:headEnd type="none" w="med" len="med"/>
            <a:tailEnd type="none" w="med" len="med"/>
          </a:ln>
        </p:spPr>
      </p:cxnSp>
      <p:cxnSp>
        <p:nvCxnSpPr>
          <p:cNvPr id="234" name="Google Shape;234;p31"/>
          <p:cNvCxnSpPr/>
          <p:nvPr/>
        </p:nvCxnSpPr>
        <p:spPr>
          <a:xfrm>
            <a:off x="7238150" y="2588500"/>
            <a:ext cx="1648800" cy="0"/>
          </a:xfrm>
          <a:prstGeom prst="straightConnector1">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Declaration of Helsinki</a:t>
            </a:r>
            <a:endParaRPr sz="3600" b="1">
              <a:solidFill>
                <a:schemeClr val="dk2"/>
              </a:solidFill>
              <a:latin typeface="Calibri"/>
              <a:ea typeface="Calibri"/>
              <a:cs typeface="Calibri"/>
              <a:sym typeface="Calibri"/>
            </a:endParaRPr>
          </a:p>
        </p:txBody>
      </p:sp>
      <p:sp>
        <p:nvSpPr>
          <p:cNvPr id="241" name="Google Shape;241;p32"/>
          <p:cNvSpPr txBox="1"/>
          <p:nvPr/>
        </p:nvSpPr>
        <p:spPr>
          <a:xfrm>
            <a:off x="179375" y="1056075"/>
            <a:ext cx="3882300" cy="4040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19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1900" b="1" i="0" u="none" strike="noStrike" cap="none">
                <a:solidFill>
                  <a:schemeClr val="dk1"/>
                </a:solidFill>
                <a:latin typeface="Calibri"/>
                <a:ea typeface="Calibri"/>
                <a:cs typeface="Calibri"/>
                <a:sym typeface="Calibri"/>
              </a:rPr>
              <a:t>Established 1964 </a:t>
            </a:r>
            <a:endParaRPr sz="900" b="1" i="0" u="none" strike="noStrike" cap="none">
              <a:solidFill>
                <a:srgbClr val="000000"/>
              </a:solidFill>
              <a:latin typeface="Calibri"/>
              <a:ea typeface="Calibri"/>
              <a:cs typeface="Calibri"/>
              <a:sym typeface="Calibri"/>
            </a:endParaRPr>
          </a:p>
          <a:p>
            <a:pPr marL="457200" marR="0" lvl="0" indent="-349250" algn="l" rtl="0">
              <a:lnSpc>
                <a:spcPct val="100000"/>
              </a:lnSpc>
              <a:spcBef>
                <a:spcPts val="1200"/>
              </a:spcBef>
              <a:spcAft>
                <a:spcPts val="0"/>
              </a:spcAft>
              <a:buClr>
                <a:schemeClr val="dk1"/>
              </a:buClr>
              <a:buSzPts val="1900"/>
              <a:buFont typeface="Calibri"/>
              <a:buChar char="●"/>
            </a:pPr>
            <a:r>
              <a:rPr lang="en-US" sz="1900" i="0" u="none" strike="noStrike" cap="none">
                <a:solidFill>
                  <a:schemeClr val="dk1"/>
                </a:solidFill>
                <a:latin typeface="Calibri"/>
                <a:ea typeface="Calibri"/>
                <a:cs typeface="Calibri"/>
                <a:sym typeface="Calibri"/>
              </a:rPr>
              <a:t>Was iterated </a:t>
            </a:r>
            <a:r>
              <a:rPr lang="en-US" sz="1900">
                <a:solidFill>
                  <a:schemeClr val="dk1"/>
                </a:solidFill>
                <a:latin typeface="Calibri"/>
                <a:ea typeface="Calibri"/>
                <a:cs typeface="Calibri"/>
                <a:sym typeface="Calibri"/>
              </a:rPr>
              <a:t>on </a:t>
            </a:r>
            <a:r>
              <a:rPr lang="en-US" sz="1900" i="0" u="none" strike="noStrike" cap="none">
                <a:solidFill>
                  <a:schemeClr val="dk1"/>
                </a:solidFill>
                <a:latin typeface="Calibri"/>
                <a:ea typeface="Calibri"/>
                <a:cs typeface="Calibri"/>
                <a:sym typeface="Calibri"/>
              </a:rPr>
              <a:t>since WWII</a:t>
            </a:r>
            <a:endParaRPr sz="900" i="0" u="none" strike="noStrike" cap="none">
              <a:solidFill>
                <a:srgbClr val="000000"/>
              </a:solidFill>
              <a:latin typeface="Calibri"/>
              <a:ea typeface="Calibri"/>
              <a:cs typeface="Calibri"/>
              <a:sym typeface="Calibri"/>
            </a:endParaRPr>
          </a:p>
          <a:p>
            <a:pPr marL="152400" marR="0" lvl="0" indent="0" algn="l" rtl="0">
              <a:lnSpc>
                <a:spcPct val="100000"/>
              </a:lnSpc>
              <a:spcBef>
                <a:spcPts val="1200"/>
              </a:spcBef>
              <a:spcAft>
                <a:spcPts val="0"/>
              </a:spcAft>
              <a:buClr>
                <a:schemeClr val="dk1"/>
              </a:buClr>
              <a:buSzPts val="2400"/>
              <a:buFont typeface="Arial"/>
              <a:buNone/>
            </a:pPr>
            <a:endParaRPr sz="1900" b="1" i="1" u="none" strike="noStrike" cap="none">
              <a:solidFill>
                <a:srgbClr val="800000"/>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2400"/>
              <a:buFont typeface="Arial"/>
              <a:buNone/>
            </a:pPr>
            <a:r>
              <a:rPr lang="en-US" sz="1900" b="1" i="0" u="none" strike="noStrike" cap="none">
                <a:solidFill>
                  <a:srgbClr val="000000"/>
                </a:solidFill>
                <a:latin typeface="Calibri"/>
                <a:ea typeface="Calibri"/>
                <a:cs typeface="Calibri"/>
                <a:sym typeface="Calibri"/>
              </a:rPr>
              <a:t>Outcomes:</a:t>
            </a:r>
            <a:r>
              <a:rPr lang="en-US" sz="1900" b="1" i="1" u="none" strike="noStrike" cap="none">
                <a:solidFill>
                  <a:srgbClr val="800000"/>
                </a:solidFill>
                <a:latin typeface="Calibri"/>
                <a:ea typeface="Calibri"/>
                <a:cs typeface="Calibri"/>
                <a:sym typeface="Calibri"/>
              </a:rPr>
              <a:t> </a:t>
            </a:r>
            <a:endParaRPr sz="1900" b="1" i="1" u="none" strike="noStrike" cap="none">
              <a:solidFill>
                <a:srgbClr val="800000"/>
              </a:solidFill>
              <a:latin typeface="Calibri"/>
              <a:ea typeface="Calibri"/>
              <a:cs typeface="Calibri"/>
              <a:sym typeface="Calibri"/>
            </a:endParaRPr>
          </a:p>
          <a:p>
            <a:pPr marL="457200" marR="0" lvl="0" indent="-342900" algn="l" rtl="0">
              <a:lnSpc>
                <a:spcPct val="115000"/>
              </a:lnSpc>
              <a:spcBef>
                <a:spcPts val="1200"/>
              </a:spcBef>
              <a:spcAft>
                <a:spcPts val="0"/>
              </a:spcAft>
              <a:buClr>
                <a:srgbClr val="000000"/>
              </a:buClr>
              <a:buSzPts val="1800"/>
              <a:buFont typeface="Calibri"/>
              <a:buChar char="●"/>
            </a:pPr>
            <a:r>
              <a:rPr lang="en-US" sz="1800" i="0" u="none" strike="noStrike" cap="none">
                <a:solidFill>
                  <a:schemeClr val="dk1"/>
                </a:solidFill>
                <a:latin typeface="Calibri"/>
                <a:ea typeface="Calibri"/>
                <a:cs typeface="Calibri"/>
                <a:sym typeface="Calibri"/>
              </a:rPr>
              <a:t>Participants can only give consent once they are fully informed; </a:t>
            </a:r>
            <a:endParaRPr sz="1800" i="0" u="none" strike="noStrike" cap="none">
              <a:solidFill>
                <a:schemeClr val="dk1"/>
              </a:solidFill>
              <a:latin typeface="Calibri"/>
              <a:ea typeface="Calibri"/>
              <a:cs typeface="Calibri"/>
              <a:sym typeface="Calibri"/>
            </a:endParaRPr>
          </a:p>
          <a:p>
            <a:pPr marL="457200" marR="0" lvl="0" indent="-342900" algn="l" rtl="0">
              <a:lnSpc>
                <a:spcPct val="115000"/>
              </a:lnSpc>
              <a:spcBef>
                <a:spcPts val="0"/>
              </a:spcBef>
              <a:spcAft>
                <a:spcPts val="0"/>
              </a:spcAft>
              <a:buClr>
                <a:srgbClr val="000000"/>
              </a:buClr>
              <a:buSzPts val="1800"/>
              <a:buFont typeface="Calibri"/>
              <a:buChar char="●"/>
            </a:pPr>
            <a:r>
              <a:rPr lang="en-US" sz="1800" i="0" u="none" strike="noStrike" cap="none">
                <a:solidFill>
                  <a:schemeClr val="dk1"/>
                </a:solidFill>
                <a:latin typeface="Calibri"/>
                <a:ea typeface="Calibri"/>
                <a:cs typeface="Calibri"/>
                <a:sym typeface="Calibri"/>
              </a:rPr>
              <a:t>prioritize participant health;</a:t>
            </a:r>
            <a:endParaRPr sz="1800" i="0" u="none" strike="noStrike" cap="none">
              <a:solidFill>
                <a:schemeClr val="dk1"/>
              </a:solidFill>
              <a:latin typeface="Calibri"/>
              <a:ea typeface="Calibri"/>
              <a:cs typeface="Calibri"/>
              <a:sym typeface="Calibri"/>
            </a:endParaRPr>
          </a:p>
          <a:p>
            <a:pPr marL="457200" marR="0" lvl="0" indent="-342900" algn="l" rtl="0">
              <a:lnSpc>
                <a:spcPct val="115000"/>
              </a:lnSpc>
              <a:spcBef>
                <a:spcPts val="0"/>
              </a:spcBef>
              <a:spcAft>
                <a:spcPts val="0"/>
              </a:spcAft>
              <a:buClr>
                <a:srgbClr val="000000"/>
              </a:buClr>
              <a:buSzPts val="1800"/>
              <a:buFont typeface="Calibri"/>
              <a:buChar char="●"/>
            </a:pPr>
            <a:r>
              <a:rPr lang="en-US" sz="1800" i="0" u="none" strike="noStrike" cap="none">
                <a:solidFill>
                  <a:schemeClr val="dk1"/>
                </a:solidFill>
                <a:latin typeface="Calibri"/>
                <a:ea typeface="Calibri"/>
                <a:cs typeface="Calibri"/>
                <a:sym typeface="Calibri"/>
              </a:rPr>
              <a:t>be aware of “special populations”, indigenous or vulnerable populations (prisoners). </a:t>
            </a:r>
            <a:endParaRPr sz="1800" i="0" u="none" strike="noStrike" cap="none">
              <a:solidFill>
                <a:srgbClr val="000000"/>
              </a:solidFill>
              <a:latin typeface="Calibri"/>
              <a:ea typeface="Calibri"/>
              <a:cs typeface="Calibri"/>
              <a:sym typeface="Calibri"/>
            </a:endParaRPr>
          </a:p>
        </p:txBody>
      </p:sp>
      <p:pic>
        <p:nvPicPr>
          <p:cNvPr id="242" name="Google Shape;242;p32"/>
          <p:cNvPicPr preferRelativeResize="0"/>
          <p:nvPr/>
        </p:nvPicPr>
        <p:blipFill rotWithShape="1">
          <a:blip r:embed="rId3">
            <a:alphaModFix/>
          </a:blip>
          <a:srcRect t="60866" b="30221"/>
          <a:stretch/>
        </p:blipFill>
        <p:spPr>
          <a:xfrm>
            <a:off x="3013184" y="1183775"/>
            <a:ext cx="6052127" cy="572699"/>
          </a:xfrm>
          <a:prstGeom prst="rect">
            <a:avLst/>
          </a:prstGeom>
          <a:noFill/>
          <a:ln w="19050" cap="flat" cmpd="sng">
            <a:solidFill>
              <a:schemeClr val="dk2"/>
            </a:solidFill>
            <a:prstDash val="solid"/>
            <a:round/>
            <a:headEnd type="none" w="sm" len="sm"/>
            <a:tailEnd type="none" w="sm" len="sm"/>
          </a:ln>
        </p:spPr>
      </p:pic>
      <p:pic>
        <p:nvPicPr>
          <p:cNvPr id="243" name="Google Shape;243;p32"/>
          <p:cNvPicPr preferRelativeResize="0"/>
          <p:nvPr/>
        </p:nvPicPr>
        <p:blipFill>
          <a:blip r:embed="rId4">
            <a:alphaModFix/>
          </a:blip>
          <a:stretch>
            <a:fillRect/>
          </a:stretch>
        </p:blipFill>
        <p:spPr>
          <a:xfrm>
            <a:off x="3937825" y="2199475"/>
            <a:ext cx="5127475" cy="1753600"/>
          </a:xfrm>
          <a:prstGeom prst="rect">
            <a:avLst/>
          </a:prstGeom>
          <a:noFill/>
          <a:ln w="19050" cap="flat" cmpd="sng">
            <a:solidFill>
              <a:schemeClr val="dk2"/>
            </a:solidFill>
            <a:prstDash val="solid"/>
            <a:round/>
            <a:headEnd type="none" w="sm" len="sm"/>
            <a:tailEnd type="none" w="sm" len="sm"/>
          </a:ln>
        </p:spPr>
      </p:pic>
      <p:pic>
        <p:nvPicPr>
          <p:cNvPr id="244" name="Google Shape;244;p32"/>
          <p:cNvPicPr preferRelativeResize="0"/>
          <p:nvPr/>
        </p:nvPicPr>
        <p:blipFill rotWithShape="1">
          <a:blip r:embed="rId5">
            <a:alphaModFix amt="9000"/>
          </a:blip>
          <a:srcRect b="15597"/>
          <a:stretch/>
        </p:blipFill>
        <p:spPr>
          <a:xfrm>
            <a:off x="0" y="0"/>
            <a:ext cx="9144002"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14"/>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68" name="Google Shape;68;p14"/>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Arial"/>
              <a:buNone/>
            </a:pPr>
            <a:r>
              <a:rPr lang="en-US" sz="3600" b="1" i="0" u="none">
                <a:solidFill>
                  <a:schemeClr val="dk2"/>
                </a:solidFill>
                <a:latin typeface="Calibri"/>
                <a:ea typeface="Calibri"/>
                <a:cs typeface="Calibri"/>
                <a:sym typeface="Calibri"/>
              </a:rPr>
              <a:t>Why are we talking about ethics?</a:t>
            </a:r>
            <a:endParaRPr sz="3600" b="1">
              <a:latin typeface="Calibri"/>
              <a:ea typeface="Calibri"/>
              <a:cs typeface="Calibri"/>
              <a:sym typeface="Calibri"/>
            </a:endParaRPr>
          </a:p>
        </p:txBody>
      </p:sp>
      <p:sp>
        <p:nvSpPr>
          <p:cNvPr id="69" name="Google Shape;69;p14"/>
          <p:cNvSpPr txBox="1"/>
          <p:nvPr/>
        </p:nvSpPr>
        <p:spPr>
          <a:xfrm>
            <a:off x="520700" y="1282300"/>
            <a:ext cx="8136600" cy="2601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200"/>
              </a:spcBef>
              <a:spcAft>
                <a:spcPts val="0"/>
              </a:spcAft>
              <a:buNone/>
            </a:pPr>
            <a:r>
              <a:rPr lang="en-US" sz="2600" i="0" u="none" strike="noStrike" cap="none">
                <a:solidFill>
                  <a:srgbClr val="000000"/>
                </a:solidFill>
                <a:latin typeface="Calibri"/>
                <a:ea typeface="Calibri"/>
                <a:cs typeface="Calibri"/>
                <a:sym typeface="Calibri"/>
              </a:rPr>
              <a:t>… this is a class about UX Design and Human-computer Interaction…</a:t>
            </a:r>
            <a:endParaRPr sz="2600" i="0" u="none" strike="noStrike" cap="none">
              <a:solidFill>
                <a:srgbClr val="000000"/>
              </a:solidFill>
              <a:latin typeface="Calibri"/>
              <a:ea typeface="Calibri"/>
              <a:cs typeface="Calibri"/>
              <a:sym typeface="Calibri"/>
            </a:endParaRPr>
          </a:p>
          <a:p>
            <a:pPr marL="457200" marR="0" lvl="0" indent="0" algn="l" rtl="0">
              <a:lnSpc>
                <a:spcPct val="100000"/>
              </a:lnSpc>
              <a:spcBef>
                <a:spcPts val="1200"/>
              </a:spcBef>
              <a:spcAft>
                <a:spcPts val="0"/>
              </a:spcAft>
              <a:buNone/>
            </a:pPr>
            <a:endParaRPr sz="2600">
              <a:latin typeface="Calibri"/>
              <a:ea typeface="Calibri"/>
              <a:cs typeface="Calibri"/>
              <a:sym typeface="Calibri"/>
            </a:endParaRPr>
          </a:p>
          <a:p>
            <a:pPr marL="457200" marR="0" lvl="0" indent="-393700" algn="l" rtl="0">
              <a:lnSpc>
                <a:spcPct val="150000"/>
              </a:lnSpc>
              <a:spcBef>
                <a:spcPts val="1200"/>
              </a:spcBef>
              <a:spcAft>
                <a:spcPts val="0"/>
              </a:spcAft>
              <a:buClr>
                <a:srgbClr val="000000"/>
              </a:buClr>
              <a:buSzPts val="2600"/>
              <a:buFont typeface="Calibri"/>
              <a:buChar char="•"/>
            </a:pPr>
            <a:r>
              <a:rPr lang="en-US" sz="2600" i="0" u="none" strike="noStrike" cap="none">
                <a:solidFill>
                  <a:srgbClr val="000000"/>
                </a:solidFill>
                <a:latin typeface="Calibri"/>
                <a:ea typeface="Calibri"/>
                <a:cs typeface="Calibri"/>
                <a:sym typeface="Calibri"/>
              </a:rPr>
              <a:t>… why are ethics important for our work?</a:t>
            </a:r>
            <a:endParaRPr sz="2600">
              <a:latin typeface="Calibri"/>
              <a:ea typeface="Calibri"/>
              <a:cs typeface="Calibri"/>
              <a:sym typeface="Calibri"/>
            </a:endParaRPr>
          </a:p>
          <a:p>
            <a:pPr marL="457200" marR="0" lvl="0" indent="-393700" algn="l" rtl="0">
              <a:lnSpc>
                <a:spcPct val="100000"/>
              </a:lnSpc>
              <a:spcBef>
                <a:spcPts val="0"/>
              </a:spcBef>
              <a:spcAft>
                <a:spcPts val="0"/>
              </a:spcAft>
              <a:buClr>
                <a:srgbClr val="000000"/>
              </a:buClr>
              <a:buSzPts val="2600"/>
              <a:buFont typeface="Calibri"/>
              <a:buChar char="•"/>
            </a:pPr>
            <a:r>
              <a:rPr lang="en-US" sz="2600" i="0" u="none" strike="noStrike" cap="none">
                <a:solidFill>
                  <a:srgbClr val="000000"/>
                </a:solidFill>
                <a:latin typeface="Calibri"/>
                <a:ea typeface="Calibri"/>
                <a:cs typeface="Calibri"/>
                <a:sym typeface="Calibri"/>
              </a:rPr>
              <a:t>… why do we need to talk about ethics in this class?  </a:t>
            </a:r>
            <a:endParaRPr sz="2600" i="0" u="none" strike="noStrike" cap="non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49"/>
        <p:cNvGrpSpPr/>
        <p:nvPr/>
      </p:nvGrpSpPr>
      <p:grpSpPr>
        <a:xfrm>
          <a:off x="0" y="0"/>
          <a:ext cx="0" cy="0"/>
          <a:chOff x="0" y="0"/>
          <a:chExt cx="0" cy="0"/>
        </a:xfrm>
      </p:grpSpPr>
      <p:sp>
        <p:nvSpPr>
          <p:cNvPr id="250" name="Google Shape;250;p33"/>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Example: Tuskegee Syphilis study </a:t>
            </a:r>
            <a:endParaRPr sz="3600" b="1">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400">
                <a:solidFill>
                  <a:schemeClr val="dk2"/>
                </a:solidFill>
                <a:latin typeface="Calibri"/>
                <a:ea typeface="Calibri"/>
                <a:cs typeface="Calibri"/>
                <a:sym typeface="Calibri"/>
              </a:rPr>
              <a:t>Belmont Report and IRB Creation</a:t>
            </a:r>
            <a:endParaRPr sz="1400">
              <a:solidFill>
                <a:schemeClr val="dk2"/>
              </a:solidFill>
              <a:latin typeface="Calibri"/>
              <a:ea typeface="Calibri"/>
              <a:cs typeface="Calibri"/>
              <a:sym typeface="Calibri"/>
            </a:endParaRPr>
          </a:p>
        </p:txBody>
      </p:sp>
      <p:sp>
        <p:nvSpPr>
          <p:cNvPr id="251" name="Google Shape;251;p33"/>
          <p:cNvSpPr txBox="1"/>
          <p:nvPr/>
        </p:nvSpPr>
        <p:spPr>
          <a:xfrm>
            <a:off x="169862" y="1056084"/>
            <a:ext cx="5210100" cy="43611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000"/>
              <a:buFont typeface="Arial"/>
              <a:buNone/>
            </a:pPr>
            <a:endParaRPr sz="18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r>
              <a:rPr lang="en-US" sz="1800" b="1" i="0" u="none" strike="noStrike" cap="none">
                <a:solidFill>
                  <a:schemeClr val="dk1"/>
                </a:solidFill>
                <a:latin typeface="Calibri"/>
                <a:ea typeface="Calibri"/>
                <a:cs typeface="Calibri"/>
                <a:sym typeface="Calibri"/>
              </a:rPr>
              <a:t>National Research Act (1974) &amp; Belmont Report (1979) led foundation for Institutional Review Board (IRBs)</a:t>
            </a:r>
            <a:endParaRPr sz="18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endParaRPr sz="18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endParaRPr sz="180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r>
              <a:rPr lang="en-US" sz="1800">
                <a:solidFill>
                  <a:schemeClr val="dk1"/>
                </a:solidFill>
                <a:latin typeface="Calibri"/>
                <a:ea typeface="Calibri"/>
                <a:cs typeface="Calibri"/>
                <a:sym typeface="Calibri"/>
              </a:rPr>
              <a:t>Based on review of the </a:t>
            </a:r>
            <a:r>
              <a:rPr lang="en-US" sz="1800" i="0" u="none" strike="noStrike" cap="none">
                <a:solidFill>
                  <a:schemeClr val="dk1"/>
                </a:solidFill>
                <a:latin typeface="Calibri"/>
                <a:ea typeface="Calibri"/>
                <a:cs typeface="Calibri"/>
                <a:sym typeface="Calibri"/>
              </a:rPr>
              <a:t>Tuskegee Syphilis study, an unethical </a:t>
            </a:r>
            <a:r>
              <a:rPr lang="en-US" sz="1800">
                <a:solidFill>
                  <a:schemeClr val="dk1"/>
                </a:solidFill>
                <a:latin typeface="Calibri"/>
                <a:ea typeface="Calibri"/>
                <a:cs typeface="Calibri"/>
                <a:sym typeface="Calibri"/>
              </a:rPr>
              <a:t>experiment</a:t>
            </a:r>
            <a:r>
              <a:rPr lang="en-US" sz="1800" i="0" u="none" strike="noStrike" cap="none">
                <a:solidFill>
                  <a:schemeClr val="dk1"/>
                </a:solidFill>
                <a:latin typeface="Calibri"/>
                <a:ea typeface="Calibri"/>
                <a:cs typeface="Calibri"/>
                <a:sym typeface="Calibri"/>
              </a:rPr>
              <a:t> conducted </a:t>
            </a:r>
            <a:r>
              <a:rPr lang="en-US" sz="1800">
                <a:solidFill>
                  <a:schemeClr val="dk1"/>
                </a:solidFill>
                <a:latin typeface="Calibri"/>
                <a:ea typeface="Calibri"/>
                <a:cs typeface="Calibri"/>
                <a:sym typeface="Calibri"/>
              </a:rPr>
              <a:t>by the US Government from 1932 — 1972</a:t>
            </a:r>
            <a:endParaRPr sz="180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endParaRPr sz="180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endParaRPr sz="1800" b="1">
              <a:solidFill>
                <a:schemeClr val="dk1"/>
              </a:solidFill>
              <a:latin typeface="Calibri"/>
              <a:ea typeface="Calibri"/>
              <a:cs typeface="Calibri"/>
              <a:sym typeface="Calibri"/>
            </a:endParaRPr>
          </a:p>
          <a:p>
            <a:pPr marL="457200" marR="0" lvl="0" indent="0" algn="l" rtl="0">
              <a:lnSpc>
                <a:spcPct val="115000"/>
              </a:lnSpc>
              <a:spcBef>
                <a:spcPts val="1000"/>
              </a:spcBef>
              <a:spcAft>
                <a:spcPts val="0"/>
              </a:spcAft>
              <a:buNone/>
            </a:pPr>
            <a:endParaRPr sz="1800" i="0" u="none" strike="noStrike" cap="none">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Clr>
                <a:srgbClr val="000000"/>
              </a:buClr>
              <a:buSzPts val="1400"/>
              <a:buFont typeface="Arial"/>
              <a:buNone/>
            </a:pPr>
            <a:endParaRPr sz="1200" i="0" u="none" strike="noStrike" cap="none">
              <a:solidFill>
                <a:srgbClr val="000000"/>
              </a:solidFill>
              <a:latin typeface="Calibri"/>
              <a:ea typeface="Calibri"/>
              <a:cs typeface="Calibri"/>
              <a:sym typeface="Calibri"/>
            </a:endParaRPr>
          </a:p>
        </p:txBody>
      </p:sp>
      <p:pic>
        <p:nvPicPr>
          <p:cNvPr id="252" name="Google Shape;252;p33" descr="In 1932 the United States Public Health Service commissioned a study on the effects of untreated syphilis. 600 poor black men from Alabama were selected to be a part of the study and were told that they were being reviewed for “bad blood.” From there, the Tuskegee Study took a turn for the worst.&#10;&#10;Medical professionals were able to successfully diagnose two-thirds of the men in the study, and by 1940, a known treatment was available. But, instead of offering treatment, medical professionals opted to chart the course of the disease versus offer the known cure to the black men. In would take over 40 years before this study officially ended, and even longer before an official apology came from the United States government.&#10;&#10;In this episode of Black History in Two Minutes or So hosted by Henry Louis Gates Jr. — with additional commentary from Imani Perry of Princeton University and Hasan Jeffries of Ohio State University — we relive a horrific moment of unethical treatment and deceptive practices that still haunts African-Americans today.&#10;&#10;Archival Materials Courtesy of:&#10;Alamy Images&#10;Getty Images&#10;Library of Congress&#10;National Archives and Records Administration&#10;&#10;Additional Archival by:&#10;The New York Times&#10;&#10;Executive Producers:&#10;Robert F. Smith&#10;Henry Louis Gates Jr.&#10;Dyllan McGee&#10;Deon Taylor&#10;&#10;Music By:&#10;Oovra Music&#10;&#10;Be Woke presents is brought to you by Robert F. Smith and Deon Taylor.&#10;&#10;Be Woke presents is brought to you by Robert F. Smith and Deon Taylor.&#10;&#10;Follow Black History in Two Minutes on Facebook&#10;https://www.facebook.com/blackhistoryintwominutes/&#10;&#10;Follow Black History in Two Minutes on Instagram&#10;https://www.instagram.com/blackhistoryintwominutes/&#10;&#10;Subscribe to the Black History in Two Minutes Youtube Channel&#10;https://www.youtube.com/channel/UCYYNgeK89XFPu-7qUm8edqg&#10;&#10;'Black History in Two Minutes' is also available on Apple and Google podcasts." title="The Tuskegee Study">
            <a:hlinkClick r:id="rId3"/>
          </p:cNvPr>
          <p:cNvPicPr preferRelativeResize="0"/>
          <p:nvPr/>
        </p:nvPicPr>
        <p:blipFill>
          <a:blip r:embed="rId4">
            <a:alphaModFix/>
          </a:blip>
          <a:stretch>
            <a:fillRect/>
          </a:stretch>
        </p:blipFill>
        <p:spPr>
          <a:xfrm>
            <a:off x="5379950" y="1840800"/>
            <a:ext cx="3599125" cy="2024500"/>
          </a:xfrm>
          <a:prstGeom prst="rect">
            <a:avLst/>
          </a:prstGeom>
          <a:noFill/>
          <a:ln w="952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10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57"/>
        <p:cNvGrpSpPr/>
        <p:nvPr/>
      </p:nvGrpSpPr>
      <p:grpSpPr>
        <a:xfrm>
          <a:off x="0" y="0"/>
          <a:ext cx="0" cy="0"/>
          <a:chOff x="0" y="0"/>
          <a:chExt cx="0" cy="0"/>
        </a:xfrm>
      </p:grpSpPr>
      <p:pic>
        <p:nvPicPr>
          <p:cNvPr id="258" name="Google Shape;258;p34" descr="Tuskeegee_study"/>
          <p:cNvPicPr preferRelativeResize="0"/>
          <p:nvPr/>
        </p:nvPicPr>
        <p:blipFill rotWithShape="1">
          <a:blip r:embed="rId3">
            <a:alphaModFix/>
          </a:blip>
          <a:srcRect/>
          <a:stretch/>
        </p:blipFill>
        <p:spPr>
          <a:xfrm>
            <a:off x="5440262" y="1175081"/>
            <a:ext cx="2264570" cy="1683544"/>
          </a:xfrm>
          <a:prstGeom prst="rect">
            <a:avLst/>
          </a:prstGeom>
          <a:noFill/>
          <a:ln w="19050" cap="flat" cmpd="sng">
            <a:solidFill>
              <a:srgbClr val="000000"/>
            </a:solidFill>
            <a:prstDash val="solid"/>
            <a:round/>
            <a:headEnd type="none" w="sm" len="sm"/>
            <a:tailEnd type="none" w="sm" len="sm"/>
          </a:ln>
        </p:spPr>
      </p:pic>
      <p:pic>
        <p:nvPicPr>
          <p:cNvPr id="259" name="Google Shape;259;p34" descr="tuskegee"/>
          <p:cNvPicPr preferRelativeResize="0"/>
          <p:nvPr/>
        </p:nvPicPr>
        <p:blipFill rotWithShape="1">
          <a:blip r:embed="rId4">
            <a:alphaModFix/>
          </a:blip>
          <a:srcRect/>
          <a:stretch/>
        </p:blipFill>
        <p:spPr>
          <a:xfrm>
            <a:off x="5440262" y="2924646"/>
            <a:ext cx="2319338" cy="1587103"/>
          </a:xfrm>
          <a:prstGeom prst="rect">
            <a:avLst/>
          </a:prstGeom>
          <a:noFill/>
          <a:ln w="19050" cap="flat" cmpd="sng">
            <a:solidFill>
              <a:srgbClr val="000000"/>
            </a:solidFill>
            <a:prstDash val="solid"/>
            <a:round/>
            <a:headEnd type="none" w="sm" len="sm"/>
            <a:tailEnd type="none" w="sm" len="sm"/>
          </a:ln>
        </p:spPr>
      </p:pic>
      <p:pic>
        <p:nvPicPr>
          <p:cNvPr id="260" name="Google Shape;260;p34" descr="394px-Syphilis-poster-wpa-cure"/>
          <p:cNvPicPr preferRelativeResize="0"/>
          <p:nvPr/>
        </p:nvPicPr>
        <p:blipFill rotWithShape="1">
          <a:blip r:embed="rId5">
            <a:alphaModFix/>
          </a:blip>
          <a:srcRect/>
          <a:stretch/>
        </p:blipFill>
        <p:spPr>
          <a:xfrm>
            <a:off x="7510445" y="1524797"/>
            <a:ext cx="1592600" cy="2420924"/>
          </a:xfrm>
          <a:prstGeom prst="rect">
            <a:avLst/>
          </a:prstGeom>
          <a:noFill/>
          <a:ln w="19050" cap="flat" cmpd="sng">
            <a:solidFill>
              <a:srgbClr val="000000"/>
            </a:solidFill>
            <a:prstDash val="solid"/>
            <a:round/>
            <a:headEnd type="none" w="sm" len="sm"/>
            <a:tailEnd type="none" w="sm" len="sm"/>
          </a:ln>
        </p:spPr>
      </p:pic>
      <p:sp>
        <p:nvSpPr>
          <p:cNvPr id="261" name="Google Shape;261;p34"/>
          <p:cNvSpPr txBox="1"/>
          <p:nvPr/>
        </p:nvSpPr>
        <p:spPr>
          <a:xfrm>
            <a:off x="169862" y="1056084"/>
            <a:ext cx="5210100" cy="43611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000"/>
              <a:buFont typeface="Arial"/>
              <a:buNone/>
            </a:pPr>
            <a:endParaRPr sz="18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r>
              <a:rPr lang="en-US" sz="1500" i="1">
                <a:solidFill>
                  <a:schemeClr val="dk1"/>
                </a:solidFill>
                <a:latin typeface="Calibri"/>
                <a:ea typeface="Calibri"/>
                <a:cs typeface="Calibri"/>
                <a:sym typeface="Calibri"/>
              </a:rPr>
              <a:t>The goal was to “observe the natural history of untreated syphilis” in black populations, but the subjects were completely unaware and were instead told they were receiving treatment for bad blood when in fact, they received no treatment at all.</a:t>
            </a:r>
            <a:endParaRPr sz="1500" i="1">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r>
              <a:rPr lang="en-US" sz="300" i="1" u="sng">
                <a:solidFill>
                  <a:schemeClr val="hlink"/>
                </a:solidFill>
                <a:latin typeface="Calibri"/>
                <a:ea typeface="Calibri"/>
                <a:cs typeface="Calibri"/>
                <a:sym typeface="Calibri"/>
                <a:hlinkClick r:id="rId6"/>
              </a:rPr>
              <a:t>https://www.mcgill.ca/oss/article/history/40-years-human-experimentation-america-tuskegee-study</a:t>
            </a:r>
            <a:r>
              <a:rPr lang="en-US" sz="300" i="1">
                <a:solidFill>
                  <a:schemeClr val="dk1"/>
                </a:solidFill>
                <a:latin typeface="Calibri"/>
                <a:ea typeface="Calibri"/>
                <a:cs typeface="Calibri"/>
                <a:sym typeface="Calibri"/>
              </a:rPr>
              <a:t> </a:t>
            </a:r>
            <a:endParaRPr sz="300" i="1">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endParaRPr sz="18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r>
              <a:rPr lang="en-US" sz="1800" i="0" u="none" strike="noStrike" cap="none">
                <a:solidFill>
                  <a:schemeClr val="dk1"/>
                </a:solidFill>
                <a:latin typeface="Calibri"/>
                <a:ea typeface="Calibri"/>
                <a:cs typeface="Calibri"/>
                <a:sym typeface="Calibri"/>
              </a:rPr>
              <a:t>Tuskegee Syphilis study</a:t>
            </a:r>
            <a:endParaRPr sz="1800" i="0" u="none" strike="noStrike" cap="none">
              <a:solidFill>
                <a:schemeClr val="dk1"/>
              </a:solidFill>
              <a:latin typeface="Calibri"/>
              <a:ea typeface="Calibri"/>
              <a:cs typeface="Calibri"/>
              <a:sym typeface="Calibri"/>
            </a:endParaRPr>
          </a:p>
          <a:p>
            <a:pPr marL="228600" marR="0" lvl="0" indent="-215900" algn="l" rtl="0">
              <a:lnSpc>
                <a:spcPct val="115000"/>
              </a:lnSpc>
              <a:spcBef>
                <a:spcPts val="1000"/>
              </a:spcBef>
              <a:spcAft>
                <a:spcPts val="0"/>
              </a:spcAft>
              <a:buClr>
                <a:schemeClr val="dk1"/>
              </a:buClr>
              <a:buSzPts val="1800"/>
              <a:buFont typeface="Calibri"/>
              <a:buChar char="•"/>
            </a:pPr>
            <a:r>
              <a:rPr lang="en-US" sz="1800" i="0" u="none" strike="noStrike" cap="none">
                <a:solidFill>
                  <a:schemeClr val="dk1"/>
                </a:solidFill>
                <a:latin typeface="Calibri"/>
                <a:ea typeface="Calibri"/>
                <a:cs typeface="Calibri"/>
                <a:sym typeface="Calibri"/>
              </a:rPr>
              <a:t>In 1932, 400 black, poor, low literacy sharecroppers had syphilis</a:t>
            </a:r>
            <a:endParaRPr sz="1200" i="0" u="none" strike="noStrike" cap="none">
              <a:solidFill>
                <a:srgbClr val="000000"/>
              </a:solidFill>
              <a:latin typeface="Calibri"/>
              <a:ea typeface="Calibri"/>
              <a:cs typeface="Calibri"/>
              <a:sym typeface="Calibri"/>
            </a:endParaRPr>
          </a:p>
          <a:p>
            <a:pPr marL="228600" marR="0" lvl="0" indent="-215900" algn="l" rtl="0">
              <a:lnSpc>
                <a:spcPct val="115000"/>
              </a:lnSpc>
              <a:spcBef>
                <a:spcPts val="1000"/>
              </a:spcBef>
              <a:spcAft>
                <a:spcPts val="0"/>
              </a:spcAft>
              <a:buClr>
                <a:schemeClr val="dk1"/>
              </a:buClr>
              <a:buSzPts val="1800"/>
              <a:buFont typeface="Calibri"/>
              <a:buChar char="•"/>
            </a:pPr>
            <a:r>
              <a:rPr lang="en-US" sz="1800" i="0" u="none" strike="noStrike" cap="none">
                <a:solidFill>
                  <a:schemeClr val="dk1"/>
                </a:solidFill>
                <a:latin typeface="Calibri"/>
                <a:ea typeface="Calibri"/>
                <a:cs typeface="Calibri"/>
                <a:sym typeface="Calibri"/>
              </a:rPr>
              <a:t>In 1947 penicillin was invented… participants were not offered it</a:t>
            </a:r>
            <a:endParaRPr sz="1200" i="0" u="none" strike="noStrike" cap="none">
              <a:solidFill>
                <a:srgbClr val="000000"/>
              </a:solidFill>
              <a:latin typeface="Calibri"/>
              <a:ea typeface="Calibri"/>
              <a:cs typeface="Calibri"/>
              <a:sym typeface="Calibri"/>
            </a:endParaRPr>
          </a:p>
          <a:p>
            <a:pPr marL="228600" marR="0" lvl="0" indent="-215900" algn="l" rtl="0">
              <a:lnSpc>
                <a:spcPct val="115000"/>
              </a:lnSpc>
              <a:spcBef>
                <a:spcPts val="1000"/>
              </a:spcBef>
              <a:spcAft>
                <a:spcPts val="0"/>
              </a:spcAft>
              <a:buClr>
                <a:schemeClr val="dk1"/>
              </a:buClr>
              <a:buSzPts val="1800"/>
              <a:buFont typeface="Calibri"/>
              <a:buChar char="•"/>
            </a:pPr>
            <a:r>
              <a:rPr lang="en-US" sz="1800" i="0" u="none" strike="noStrike" cap="none">
                <a:solidFill>
                  <a:schemeClr val="dk1"/>
                </a:solidFill>
                <a:latin typeface="Calibri"/>
                <a:ea typeface="Calibri"/>
                <a:cs typeface="Calibri"/>
                <a:sym typeface="Calibri"/>
              </a:rPr>
              <a:t>Study was not stopped until 1973!</a:t>
            </a:r>
            <a:endParaRPr sz="1800" i="0" u="none" strike="noStrike" cap="none">
              <a:solidFill>
                <a:schemeClr val="dk1"/>
              </a:solidFill>
              <a:latin typeface="Calibri"/>
              <a:ea typeface="Calibri"/>
              <a:cs typeface="Calibri"/>
              <a:sym typeface="Calibri"/>
            </a:endParaRPr>
          </a:p>
          <a:p>
            <a:pPr marL="0" marR="0" lvl="0" indent="0" algn="l" rtl="0">
              <a:lnSpc>
                <a:spcPct val="115000"/>
              </a:lnSpc>
              <a:spcBef>
                <a:spcPts val="1000"/>
              </a:spcBef>
              <a:spcAft>
                <a:spcPts val="0"/>
              </a:spcAft>
              <a:buClr>
                <a:srgbClr val="000000"/>
              </a:buClr>
              <a:buSzPts val="1400"/>
              <a:buFont typeface="Arial"/>
              <a:buNone/>
            </a:pPr>
            <a:endParaRPr sz="1200" i="0" u="none" strike="noStrike" cap="none">
              <a:solidFill>
                <a:srgbClr val="000000"/>
              </a:solidFill>
              <a:latin typeface="Calibri"/>
              <a:ea typeface="Calibri"/>
              <a:cs typeface="Calibri"/>
              <a:sym typeface="Calibri"/>
            </a:endParaRPr>
          </a:p>
        </p:txBody>
      </p:sp>
      <p:sp>
        <p:nvSpPr>
          <p:cNvPr id="262" name="Google Shape;262;p34"/>
          <p:cNvSpPr txBox="1"/>
          <p:nvPr/>
        </p:nvSpPr>
        <p:spPr>
          <a:xfrm>
            <a:off x="4583112" y="4738688"/>
            <a:ext cx="4572000" cy="3693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600"/>
              <a:buFont typeface="Arial"/>
              <a:buNone/>
            </a:pPr>
            <a:r>
              <a:rPr lang="en-US" sz="600" b="0" i="0" u="sng" strike="noStrike" cap="none">
                <a:solidFill>
                  <a:schemeClr val="hlink"/>
                </a:solidFill>
                <a:latin typeface="Arial"/>
                <a:ea typeface="Arial"/>
                <a:cs typeface="Arial"/>
                <a:sym typeface="Arial"/>
                <a:hlinkClick r:id="rId6"/>
              </a:rPr>
              <a:t>https://www.mcgill.ca/oss/article/history/40-years-human-experimentation-america-tuskegee-study</a:t>
            </a:r>
            <a:r>
              <a:rPr lang="en-US" sz="600">
                <a:solidFill>
                  <a:schemeClr val="dk1"/>
                </a:solidFill>
              </a:rPr>
              <a:t> </a:t>
            </a:r>
            <a:r>
              <a:rPr lang="en-US" sz="600" u="sng">
                <a:solidFill>
                  <a:schemeClr val="hlink"/>
                </a:solidFill>
                <a:hlinkClick r:id="rId7"/>
              </a:rPr>
              <a:t>https://www.joshuakennon.com/the-tuskegee-experiment/</a:t>
            </a:r>
            <a:r>
              <a:rPr lang="en-US" sz="600" u="sng">
                <a:solidFill>
                  <a:schemeClr val="hlink"/>
                </a:solidFill>
              </a:rPr>
              <a:t>  </a:t>
            </a:r>
            <a:endParaRPr sz="600" b="0" i="0" u="none" strike="noStrike" cap="none">
              <a:solidFill>
                <a:schemeClr val="dk1"/>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600"/>
              <a:buFont typeface="Arial"/>
              <a:buNone/>
            </a:pPr>
            <a:r>
              <a:rPr lang="en-US" sz="600" b="0" i="0" u="sng" strike="noStrike" cap="none">
                <a:solidFill>
                  <a:schemeClr val="hlink"/>
                </a:solidFill>
                <a:latin typeface="Arial"/>
                <a:ea typeface="Arial"/>
                <a:cs typeface="Arial"/>
                <a:sym typeface="Arial"/>
                <a:hlinkClick r:id="rId8"/>
              </a:rPr>
              <a:t>https://commons.wikimedia.org/wiki/File:Syphilis-poster-wpa-cure.jpg</a:t>
            </a:r>
            <a:r>
              <a:rPr lang="en-US" sz="6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63" name="Google Shape;263;p34"/>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Example: Tuskegee Syphilis study </a:t>
            </a:r>
            <a:endParaRPr sz="3600" b="1">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400">
                <a:solidFill>
                  <a:schemeClr val="dk2"/>
                </a:solidFill>
                <a:latin typeface="Calibri"/>
                <a:ea typeface="Calibri"/>
                <a:cs typeface="Calibri"/>
                <a:sym typeface="Calibri"/>
              </a:rPr>
              <a:t>Belmont Report and IRB Creation</a:t>
            </a:r>
            <a:endParaRPr sz="1400">
              <a:solidFill>
                <a:schemeClr val="dk2"/>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Belmont Report and IRB Creation</a:t>
            </a:r>
            <a:endParaRPr sz="3600" b="1">
              <a:solidFill>
                <a:schemeClr val="dk2"/>
              </a:solidFill>
              <a:latin typeface="Calibri"/>
              <a:ea typeface="Calibri"/>
              <a:cs typeface="Calibri"/>
              <a:sym typeface="Calibri"/>
            </a:endParaRPr>
          </a:p>
        </p:txBody>
      </p:sp>
      <p:sp>
        <p:nvSpPr>
          <p:cNvPr id="270" name="Google Shape;270;p35"/>
          <p:cNvSpPr txBox="1"/>
          <p:nvPr/>
        </p:nvSpPr>
        <p:spPr>
          <a:xfrm>
            <a:off x="169862" y="1056084"/>
            <a:ext cx="5210100" cy="43611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2000"/>
              <a:buFont typeface="Arial"/>
              <a:buNone/>
            </a:pPr>
            <a:endParaRPr sz="18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r>
              <a:rPr lang="en-US" sz="1800" b="1" i="0" u="none" strike="noStrike" cap="none">
                <a:solidFill>
                  <a:schemeClr val="dk1"/>
                </a:solidFill>
                <a:latin typeface="Calibri"/>
                <a:ea typeface="Calibri"/>
                <a:cs typeface="Calibri"/>
                <a:sym typeface="Calibri"/>
              </a:rPr>
              <a:t>National Research Act (1974) &amp; Belmont Report (1979) led foundation for Institutional Review Board (IRBs)</a:t>
            </a:r>
            <a:endParaRPr sz="18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endParaRPr sz="18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US" sz="1800" b="1">
                <a:solidFill>
                  <a:schemeClr val="dk1"/>
                </a:solidFill>
                <a:latin typeface="Calibri"/>
                <a:ea typeface="Calibri"/>
                <a:cs typeface="Calibri"/>
                <a:sym typeface="Calibri"/>
              </a:rPr>
              <a:t>Outcomes: </a:t>
            </a:r>
            <a:endParaRPr sz="1800" b="1">
              <a:solidFill>
                <a:schemeClr val="dk1"/>
              </a:solidFill>
              <a:latin typeface="Calibri"/>
              <a:ea typeface="Calibri"/>
              <a:cs typeface="Calibri"/>
              <a:sym typeface="Calibri"/>
            </a:endParaRPr>
          </a:p>
          <a:p>
            <a:pPr marL="685800" marR="0" lvl="0" indent="-215900" algn="l" rtl="0">
              <a:lnSpc>
                <a:spcPct val="115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Informed consent; </a:t>
            </a:r>
            <a:endParaRPr sz="1800">
              <a:solidFill>
                <a:schemeClr val="dk1"/>
              </a:solidFill>
              <a:latin typeface="Calibri"/>
              <a:ea typeface="Calibri"/>
              <a:cs typeface="Calibri"/>
              <a:sym typeface="Calibri"/>
            </a:endParaRPr>
          </a:p>
          <a:p>
            <a:pPr marL="685800" marR="0" lvl="0" indent="-215900" algn="l" rtl="0">
              <a:lnSpc>
                <a:spcPct val="115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Independent review; </a:t>
            </a:r>
            <a:endParaRPr sz="1800">
              <a:solidFill>
                <a:schemeClr val="dk1"/>
              </a:solidFill>
              <a:latin typeface="Calibri"/>
              <a:ea typeface="Calibri"/>
              <a:cs typeface="Calibri"/>
              <a:sym typeface="Calibri"/>
            </a:endParaRPr>
          </a:p>
          <a:p>
            <a:pPr marL="685800" marR="0" lvl="0" indent="-215900" algn="l" rtl="0">
              <a:lnSpc>
                <a:spcPct val="115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Risks should  not exceed benefits; </a:t>
            </a:r>
            <a:endParaRPr sz="1800">
              <a:solidFill>
                <a:schemeClr val="dk1"/>
              </a:solidFill>
              <a:latin typeface="Calibri"/>
              <a:ea typeface="Calibri"/>
              <a:cs typeface="Calibri"/>
              <a:sym typeface="Calibri"/>
            </a:endParaRPr>
          </a:p>
          <a:p>
            <a:pPr marL="685800" marR="0" lvl="0" indent="-215900" algn="l" rtl="0">
              <a:lnSpc>
                <a:spcPct val="115000"/>
              </a:lnSpc>
              <a:spcBef>
                <a:spcPts val="100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Protect human subjects</a:t>
            </a:r>
            <a:endParaRPr sz="1200" i="0" u="none" strike="noStrike" cap="none">
              <a:solidFill>
                <a:srgbClr val="000000"/>
              </a:solidFill>
              <a:latin typeface="Calibri"/>
              <a:ea typeface="Calibri"/>
              <a:cs typeface="Calibri"/>
              <a:sym typeface="Calibri"/>
            </a:endParaRPr>
          </a:p>
        </p:txBody>
      </p:sp>
      <p:pic>
        <p:nvPicPr>
          <p:cNvPr id="271" name="Google Shape;271;p35" descr="Publication Date: October 9. 2018&#10;&#10;Note: This video was created before the 2018 revisions of the Common Rule and may include information that is not up to date.&#10;&#10;This video is part of a series produced in 1986 by the National Library of Medicine. This segment describes the basic ethical principles that underlie research involving human subjects, illustrates their application in case studies, and shows the principles at work in the resolution of ethical conflicts.&#10;&#10;--&#10;&#10;U.S. Department of Health and Human Services (HHS)&#10;http://www.hhs.gov&#10;&#10;HHS Privacy Policy&#10;http://www.hhs.gov/Privacy.html" title="Part 3 – The Belmont Report: Basic Ethical Principles and their Application">
            <a:hlinkClick r:id="rId3"/>
          </p:cNvPr>
          <p:cNvPicPr preferRelativeResize="0"/>
          <p:nvPr/>
        </p:nvPicPr>
        <p:blipFill>
          <a:blip r:embed="rId4">
            <a:alphaModFix/>
          </a:blip>
          <a:stretch>
            <a:fillRect/>
          </a:stretch>
        </p:blipFill>
        <p:spPr>
          <a:xfrm>
            <a:off x="4297718" y="2358725"/>
            <a:ext cx="4737050" cy="2664600"/>
          </a:xfrm>
          <a:prstGeom prst="rect">
            <a:avLst/>
          </a:prstGeom>
          <a:noFill/>
          <a:ln w="19050" cap="flat" cmpd="sng">
            <a:solidFill>
              <a:schemeClr val="dk2"/>
            </a:solidFill>
            <a:prstDash val="solid"/>
            <a:round/>
            <a:headEnd type="none" w="sm" len="sm"/>
            <a:tailEnd type="none" w="sm" len="sm"/>
          </a:ln>
        </p:spPr>
      </p:pic>
      <p:pic>
        <p:nvPicPr>
          <p:cNvPr id="272" name="Google Shape;272;p35"/>
          <p:cNvPicPr preferRelativeResize="0"/>
          <p:nvPr/>
        </p:nvPicPr>
        <p:blipFill rotWithShape="1">
          <a:blip r:embed="rId5">
            <a:alphaModFix amt="9000"/>
          </a:blip>
          <a:srcRect b="15597"/>
          <a:stretch/>
        </p:blipFill>
        <p:spPr>
          <a:xfrm>
            <a:off x="0" y="0"/>
            <a:ext cx="9144002"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3300" b="1">
                <a:solidFill>
                  <a:schemeClr val="dk2"/>
                </a:solidFill>
                <a:latin typeface="Calibri"/>
                <a:ea typeface="Calibri"/>
                <a:cs typeface="Calibri"/>
                <a:sym typeface="Calibri"/>
              </a:rPr>
              <a:t>Ethical Considerations from the Belmont Report</a:t>
            </a:r>
            <a:endParaRPr sz="3300" b="1">
              <a:solidFill>
                <a:schemeClr val="dk2"/>
              </a:solidFill>
              <a:latin typeface="Calibri"/>
              <a:ea typeface="Calibri"/>
              <a:cs typeface="Calibri"/>
              <a:sym typeface="Calibri"/>
            </a:endParaRPr>
          </a:p>
        </p:txBody>
      </p:sp>
      <p:pic>
        <p:nvPicPr>
          <p:cNvPr id="279" name="Google Shape;279;p36"/>
          <p:cNvPicPr preferRelativeResize="0"/>
          <p:nvPr/>
        </p:nvPicPr>
        <p:blipFill>
          <a:blip r:embed="rId3">
            <a:alphaModFix/>
          </a:blip>
          <a:stretch>
            <a:fillRect/>
          </a:stretch>
        </p:blipFill>
        <p:spPr>
          <a:xfrm>
            <a:off x="5802525" y="1017725"/>
            <a:ext cx="2564850" cy="3847275"/>
          </a:xfrm>
          <a:prstGeom prst="rect">
            <a:avLst/>
          </a:prstGeom>
          <a:noFill/>
          <a:ln>
            <a:noFill/>
          </a:ln>
        </p:spPr>
      </p:pic>
      <p:pic>
        <p:nvPicPr>
          <p:cNvPr id="280" name="Google Shape;280;p36"/>
          <p:cNvPicPr preferRelativeResize="0"/>
          <p:nvPr/>
        </p:nvPicPr>
        <p:blipFill rotWithShape="1">
          <a:blip r:embed="rId4">
            <a:alphaModFix/>
          </a:blip>
          <a:srcRect r="52867"/>
          <a:stretch/>
        </p:blipFill>
        <p:spPr>
          <a:xfrm>
            <a:off x="3195025" y="1030875"/>
            <a:ext cx="2447599" cy="3820975"/>
          </a:xfrm>
          <a:prstGeom prst="rect">
            <a:avLst/>
          </a:prstGeom>
          <a:noFill/>
          <a:ln w="19050" cap="flat" cmpd="sng">
            <a:solidFill>
              <a:schemeClr val="dk2"/>
            </a:solidFill>
            <a:prstDash val="solid"/>
            <a:round/>
            <a:headEnd type="none" w="sm" len="sm"/>
            <a:tailEnd type="none" w="sm" len="sm"/>
          </a:ln>
        </p:spPr>
      </p:pic>
      <p:sp>
        <p:nvSpPr>
          <p:cNvPr id="281" name="Google Shape;281;p36"/>
          <p:cNvSpPr txBox="1"/>
          <p:nvPr/>
        </p:nvSpPr>
        <p:spPr>
          <a:xfrm>
            <a:off x="0" y="4865000"/>
            <a:ext cx="8032800" cy="2691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sz="600" b="1">
                <a:solidFill>
                  <a:srgbClr val="333333"/>
                </a:solidFill>
                <a:highlight>
                  <a:srgbClr val="FCFCFC"/>
                </a:highlight>
                <a:latin typeface="Calibri"/>
                <a:ea typeface="Calibri"/>
                <a:cs typeface="Calibri"/>
                <a:sym typeface="Calibri"/>
              </a:rPr>
              <a:t>Anabo, I.F., Elexpuru-Albizuri, I. &amp; Villardón-Gallego, L. Revisiting the Belmont Report’s ethical principles in internet-mediated research: perspectives from disciplinary associations in the social sciences. </a:t>
            </a:r>
            <a:r>
              <a:rPr lang="en-US" sz="600" b="1" i="1">
                <a:solidFill>
                  <a:srgbClr val="333333"/>
                </a:solidFill>
                <a:highlight>
                  <a:srgbClr val="FCFCFC"/>
                </a:highlight>
                <a:latin typeface="Calibri"/>
                <a:ea typeface="Calibri"/>
                <a:cs typeface="Calibri"/>
                <a:sym typeface="Calibri"/>
              </a:rPr>
              <a:t>Ethics Inf Technol</a:t>
            </a:r>
            <a:r>
              <a:rPr lang="en-US" sz="600" b="1">
                <a:solidFill>
                  <a:srgbClr val="333333"/>
                </a:solidFill>
                <a:highlight>
                  <a:srgbClr val="FCFCFC"/>
                </a:highlight>
                <a:latin typeface="Calibri"/>
                <a:ea typeface="Calibri"/>
                <a:cs typeface="Calibri"/>
                <a:sym typeface="Calibri"/>
              </a:rPr>
              <a:t> 21, 137–149 (2019). </a:t>
            </a:r>
            <a:r>
              <a:rPr lang="en-US" sz="600" b="1" u="sng">
                <a:solidFill>
                  <a:schemeClr val="hlink"/>
                </a:solidFill>
                <a:highlight>
                  <a:srgbClr val="FCFCFC"/>
                </a:highlight>
                <a:latin typeface="Calibri"/>
                <a:ea typeface="Calibri"/>
                <a:cs typeface="Calibri"/>
                <a:sym typeface="Calibri"/>
                <a:hlinkClick r:id="rId5"/>
              </a:rPr>
              <a:t>https://doi.org/10.1007/s10676-018-9495-z</a:t>
            </a:r>
            <a:r>
              <a:rPr lang="en-US" sz="600" b="1">
                <a:solidFill>
                  <a:srgbClr val="333333"/>
                </a:solidFill>
                <a:highlight>
                  <a:srgbClr val="FCFCFC"/>
                </a:highlight>
                <a:latin typeface="Calibri"/>
                <a:ea typeface="Calibri"/>
                <a:cs typeface="Calibri"/>
                <a:sym typeface="Calibri"/>
              </a:rPr>
              <a:t> </a:t>
            </a:r>
            <a:endParaRPr sz="600" b="1">
              <a:latin typeface="Calibri"/>
              <a:ea typeface="Calibri"/>
              <a:cs typeface="Calibri"/>
              <a:sym typeface="Calibri"/>
            </a:endParaRPr>
          </a:p>
        </p:txBody>
      </p:sp>
      <p:pic>
        <p:nvPicPr>
          <p:cNvPr id="282" name="Google Shape;282;p36"/>
          <p:cNvPicPr preferRelativeResize="0"/>
          <p:nvPr/>
        </p:nvPicPr>
        <p:blipFill>
          <a:blip r:embed="rId6">
            <a:alphaModFix/>
          </a:blip>
          <a:stretch>
            <a:fillRect/>
          </a:stretch>
        </p:blipFill>
        <p:spPr>
          <a:xfrm>
            <a:off x="196100" y="1628975"/>
            <a:ext cx="2890224" cy="2480296"/>
          </a:xfrm>
          <a:prstGeom prst="rect">
            <a:avLst/>
          </a:prstGeom>
          <a:noFill/>
          <a:ln w="19050" cap="flat" cmpd="sng">
            <a:solidFill>
              <a:schemeClr val="dk2"/>
            </a:solidFill>
            <a:prstDash val="solid"/>
            <a:round/>
            <a:headEnd type="none" w="sm" len="sm"/>
            <a:tailEnd type="none" w="sm" len="sm"/>
          </a:ln>
        </p:spPr>
      </p:pic>
      <p:pic>
        <p:nvPicPr>
          <p:cNvPr id="283" name="Google Shape;283;p36"/>
          <p:cNvPicPr preferRelativeResize="0"/>
          <p:nvPr/>
        </p:nvPicPr>
        <p:blipFill rotWithShape="1">
          <a:blip r:embed="rId7">
            <a:alphaModFix amt="9000"/>
          </a:blip>
          <a:srcRect b="15597"/>
          <a:stretch/>
        </p:blipFill>
        <p:spPr>
          <a:xfrm>
            <a:off x="0" y="0"/>
            <a:ext cx="9144002"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p:nvPr/>
        </p:nvSpPr>
        <p:spPr>
          <a:xfrm>
            <a:off x="447600" y="1377400"/>
            <a:ext cx="4657800" cy="3504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Iterating on Belmont Report</a:t>
            </a:r>
            <a:endParaRPr sz="1400" b="1" i="0" u="none" strike="noStrike" cap="none">
              <a:solidFill>
                <a:srgbClr val="000000"/>
              </a:solidFill>
              <a:latin typeface="Calibri"/>
              <a:ea typeface="Calibri"/>
              <a:cs typeface="Calibri"/>
              <a:sym typeface="Calibri"/>
            </a:endParaRPr>
          </a:p>
          <a:p>
            <a:pPr marL="228600" marR="0" lvl="0" indent="-228600" algn="l" rtl="0">
              <a:lnSpc>
                <a:spcPct val="100000"/>
              </a:lnSpc>
              <a:spcBef>
                <a:spcPts val="1000"/>
              </a:spcBef>
              <a:spcAft>
                <a:spcPts val="0"/>
              </a:spcAft>
              <a:buClr>
                <a:schemeClr val="dk1"/>
              </a:buClr>
              <a:buSzPts val="2000"/>
              <a:buFont typeface="Calibri"/>
              <a:buChar char="•"/>
            </a:pPr>
            <a:r>
              <a:rPr lang="en-US" sz="2000" i="0" u="none" strike="noStrike" cap="none">
                <a:solidFill>
                  <a:schemeClr val="dk1"/>
                </a:solidFill>
                <a:latin typeface="Calibri"/>
                <a:ea typeface="Calibri"/>
                <a:cs typeface="Calibri"/>
                <a:sym typeface="Calibri"/>
              </a:rPr>
              <a:t>Special considerations for pregnant people (1978) and prisoners (1978)</a:t>
            </a:r>
            <a:endParaRPr sz="1400" i="0" u="none" strike="noStrike" cap="none">
              <a:solidFill>
                <a:srgbClr val="000000"/>
              </a:solidFill>
              <a:latin typeface="Calibri"/>
              <a:ea typeface="Calibri"/>
              <a:cs typeface="Calibri"/>
              <a:sym typeface="Calibri"/>
            </a:endParaRPr>
          </a:p>
          <a:p>
            <a:pPr marL="228600" marR="0" lvl="0" indent="-228600" algn="l" rtl="0">
              <a:lnSpc>
                <a:spcPct val="100000"/>
              </a:lnSpc>
              <a:spcBef>
                <a:spcPts val="1000"/>
              </a:spcBef>
              <a:spcAft>
                <a:spcPts val="0"/>
              </a:spcAft>
              <a:buClr>
                <a:schemeClr val="dk1"/>
              </a:buClr>
              <a:buSzPts val="2000"/>
              <a:buFont typeface="Arial"/>
              <a:buNone/>
            </a:pPr>
            <a:r>
              <a:rPr lang="en-US" sz="2000" b="1" i="0" u="none" strike="noStrike" cap="none">
                <a:solidFill>
                  <a:schemeClr val="dk1"/>
                </a:solidFill>
                <a:latin typeface="Calibri"/>
                <a:ea typeface="Calibri"/>
                <a:cs typeface="Calibri"/>
                <a:sym typeface="Calibri"/>
              </a:rPr>
              <a:t>More reports a</a:t>
            </a:r>
            <a:r>
              <a:rPr lang="en-US" sz="2000" b="1">
                <a:solidFill>
                  <a:schemeClr val="dk1"/>
                </a:solidFill>
                <a:latin typeface="Calibri"/>
                <a:ea typeface="Calibri"/>
                <a:cs typeface="Calibri"/>
                <a:sym typeface="Calibri"/>
              </a:rPr>
              <a:t>nd considerations for…</a:t>
            </a:r>
            <a:endParaRPr sz="1400" b="1" i="0" u="none" strike="noStrike" cap="none">
              <a:solidFill>
                <a:srgbClr val="000000"/>
              </a:solidFill>
              <a:latin typeface="Calibri"/>
              <a:ea typeface="Calibri"/>
              <a:cs typeface="Calibri"/>
              <a:sym typeface="Calibri"/>
            </a:endParaRPr>
          </a:p>
          <a:p>
            <a:pPr marL="228600" marR="0" lvl="0" indent="-228600" algn="l" rtl="0">
              <a:lnSpc>
                <a:spcPct val="100000"/>
              </a:lnSpc>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 </a:t>
            </a:r>
            <a:r>
              <a:rPr lang="en-US" sz="2000" i="0" u="none" strike="noStrike" cap="none">
                <a:solidFill>
                  <a:schemeClr val="dk1"/>
                </a:solidFill>
                <a:latin typeface="Calibri"/>
                <a:ea typeface="Calibri"/>
                <a:cs typeface="Calibri"/>
                <a:sym typeface="Calibri"/>
              </a:rPr>
              <a:t>people developing nations (1982)</a:t>
            </a:r>
            <a:endParaRPr sz="1400" i="0" u="none" strike="noStrike" cap="none">
              <a:solidFill>
                <a:srgbClr val="000000"/>
              </a:solidFill>
              <a:latin typeface="Calibri"/>
              <a:ea typeface="Calibri"/>
              <a:cs typeface="Calibri"/>
              <a:sym typeface="Calibri"/>
            </a:endParaRPr>
          </a:p>
          <a:p>
            <a:pPr marL="228600" marR="0" lvl="0" indent="-228600" algn="l" rtl="0">
              <a:lnSpc>
                <a:spcPct val="100000"/>
              </a:lnSpc>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 </a:t>
            </a:r>
            <a:r>
              <a:rPr lang="en-US" sz="2000" i="0" u="none" strike="noStrike" cap="none">
                <a:solidFill>
                  <a:schemeClr val="dk1"/>
                </a:solidFill>
                <a:latin typeface="Calibri"/>
                <a:ea typeface="Calibri"/>
                <a:cs typeface="Calibri"/>
                <a:sym typeface="Calibri"/>
              </a:rPr>
              <a:t>children (1983), and</a:t>
            </a:r>
            <a:endParaRPr sz="1400" i="0" u="none" strike="noStrike" cap="none">
              <a:solidFill>
                <a:srgbClr val="000000"/>
              </a:solidFill>
              <a:latin typeface="Calibri"/>
              <a:ea typeface="Calibri"/>
              <a:cs typeface="Calibri"/>
              <a:sym typeface="Calibri"/>
            </a:endParaRPr>
          </a:p>
          <a:p>
            <a:pPr marL="228600" marR="0" lvl="0" indent="-228600" algn="l" rtl="0">
              <a:lnSpc>
                <a:spcPct val="100000"/>
              </a:lnSpc>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 </a:t>
            </a:r>
            <a:r>
              <a:rPr lang="en-US" sz="2000" i="0" u="none" strike="noStrike" cap="none">
                <a:solidFill>
                  <a:schemeClr val="dk1"/>
                </a:solidFill>
                <a:latin typeface="Calibri"/>
                <a:ea typeface="Calibri"/>
                <a:cs typeface="Calibri"/>
                <a:sym typeface="Calibri"/>
              </a:rPr>
              <a:t>people with mental health considerations (1999) </a:t>
            </a:r>
            <a:endParaRPr sz="140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i="0" u="none" strike="noStrike" cap="none">
              <a:solidFill>
                <a:schemeClr val="dk1"/>
              </a:solidFill>
              <a:latin typeface="Calibri"/>
              <a:ea typeface="Calibri"/>
              <a:cs typeface="Calibri"/>
              <a:sym typeface="Calibri"/>
            </a:endParaRPr>
          </a:p>
        </p:txBody>
      </p:sp>
      <p:pic>
        <p:nvPicPr>
          <p:cNvPr id="290" name="Google Shape;290;p37" descr="A picture containing text, book&#10;&#10;Description automatically generated"/>
          <p:cNvPicPr preferRelativeResize="0"/>
          <p:nvPr/>
        </p:nvPicPr>
        <p:blipFill rotWithShape="1">
          <a:blip r:embed="rId3">
            <a:alphaModFix/>
          </a:blip>
          <a:srcRect/>
          <a:stretch/>
        </p:blipFill>
        <p:spPr>
          <a:xfrm>
            <a:off x="5579849" y="521400"/>
            <a:ext cx="2850975" cy="1843390"/>
          </a:xfrm>
          <a:prstGeom prst="rect">
            <a:avLst/>
          </a:prstGeom>
          <a:noFill/>
          <a:ln>
            <a:noFill/>
          </a:ln>
        </p:spPr>
      </p:pic>
      <p:sp>
        <p:nvSpPr>
          <p:cNvPr id="291" name="Google Shape;291;p37"/>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The Common Rule</a:t>
            </a:r>
            <a:endParaRPr sz="3600" b="1">
              <a:solidFill>
                <a:schemeClr val="dk2"/>
              </a:solidFill>
              <a:latin typeface="Calibri"/>
              <a:ea typeface="Calibri"/>
              <a:cs typeface="Calibri"/>
              <a:sym typeface="Calibri"/>
            </a:endParaRPr>
          </a:p>
        </p:txBody>
      </p:sp>
      <p:pic>
        <p:nvPicPr>
          <p:cNvPr id="292" name="Google Shape;292;p37"/>
          <p:cNvPicPr preferRelativeResize="0"/>
          <p:nvPr/>
        </p:nvPicPr>
        <p:blipFill>
          <a:blip r:embed="rId4">
            <a:alphaModFix/>
          </a:blip>
          <a:stretch>
            <a:fillRect/>
          </a:stretch>
        </p:blipFill>
        <p:spPr>
          <a:xfrm>
            <a:off x="5579850" y="2519425"/>
            <a:ext cx="2850975" cy="2176250"/>
          </a:xfrm>
          <a:prstGeom prst="rect">
            <a:avLst/>
          </a:prstGeom>
          <a:noFill/>
          <a:ln>
            <a:noFill/>
          </a:ln>
        </p:spPr>
      </p:pic>
      <p:sp>
        <p:nvSpPr>
          <p:cNvPr id="293" name="Google Shape;293;p37"/>
          <p:cNvSpPr txBox="1"/>
          <p:nvPr/>
        </p:nvSpPr>
        <p:spPr>
          <a:xfrm>
            <a:off x="4583112" y="4891088"/>
            <a:ext cx="4572000" cy="2769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600"/>
              <a:buFont typeface="Arial"/>
              <a:buNone/>
            </a:pPr>
            <a:r>
              <a:rPr lang="en-US" sz="600" u="sng">
                <a:solidFill>
                  <a:schemeClr val="hlink"/>
                </a:solidFill>
                <a:hlinkClick r:id="rId5"/>
              </a:rPr>
              <a:t>https://images.newscientist.com/wp-content/uploads/2014/10/dn26307-1_300.jpg</a:t>
            </a:r>
            <a:endParaRPr sz="600"/>
          </a:p>
          <a:p>
            <a:pPr marL="0" marR="0" lvl="0" indent="0" algn="r" rtl="0">
              <a:lnSpc>
                <a:spcPct val="100000"/>
              </a:lnSpc>
              <a:spcBef>
                <a:spcPts val="0"/>
              </a:spcBef>
              <a:spcAft>
                <a:spcPts val="0"/>
              </a:spcAft>
              <a:buClr>
                <a:schemeClr val="dk1"/>
              </a:buClr>
              <a:buSzPts val="600"/>
              <a:buFont typeface="Arial"/>
              <a:buNone/>
            </a:pPr>
            <a:r>
              <a:rPr lang="en-US" sz="600" u="sng">
                <a:solidFill>
                  <a:schemeClr val="hlink"/>
                </a:solidFill>
                <a:hlinkClick r:id="rId6"/>
              </a:rPr>
              <a:t>https://upload.wikimedia.org/wikipedia/commons/c/cc/Little-albert.jpg</a:t>
            </a:r>
            <a:r>
              <a:rPr lang="en-US" sz="600"/>
              <a:t> </a:t>
            </a:r>
            <a:endParaRPr sz="600"/>
          </a:p>
        </p:txBody>
      </p:sp>
      <p:pic>
        <p:nvPicPr>
          <p:cNvPr id="294" name="Google Shape;294;p37"/>
          <p:cNvPicPr preferRelativeResize="0"/>
          <p:nvPr/>
        </p:nvPicPr>
        <p:blipFill rotWithShape="1">
          <a:blip r:embed="rId7">
            <a:alphaModFix amt="9000"/>
          </a:blip>
          <a:srcRect b="15597"/>
          <a:stretch/>
        </p:blipFill>
        <p:spPr>
          <a:xfrm>
            <a:off x="0" y="0"/>
            <a:ext cx="9144002"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99"/>
        <p:cNvGrpSpPr/>
        <p:nvPr/>
      </p:nvGrpSpPr>
      <p:grpSpPr>
        <a:xfrm>
          <a:off x="0" y="0"/>
          <a:ext cx="0" cy="0"/>
          <a:chOff x="0" y="0"/>
          <a:chExt cx="0" cy="0"/>
        </a:xfrm>
      </p:grpSpPr>
      <p:sp>
        <p:nvSpPr>
          <p:cNvPr id="300" name="Google Shape;300;p38"/>
          <p:cNvSpPr txBox="1"/>
          <p:nvPr/>
        </p:nvSpPr>
        <p:spPr>
          <a:xfrm>
            <a:off x="520700" y="1282303"/>
            <a:ext cx="4746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120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301" name="Google Shape;301;p38"/>
          <p:cNvSpPr txBox="1"/>
          <p:nvPr/>
        </p:nvSpPr>
        <p:spPr>
          <a:xfrm>
            <a:off x="440050" y="1262225"/>
            <a:ext cx="4557600" cy="4146300"/>
          </a:xfrm>
          <a:prstGeom prst="rect">
            <a:avLst/>
          </a:prstGeom>
          <a:noFill/>
          <a:ln>
            <a:noFill/>
          </a:ln>
        </p:spPr>
        <p:txBody>
          <a:bodyPr spcFirstLastPara="1" wrap="square" lIns="91425" tIns="45700" rIns="91425" bIns="45700" anchor="t" anchorCtr="0">
            <a:spAutoFit/>
          </a:bodyPr>
          <a:lstStyle/>
          <a:p>
            <a:pPr marL="0" lvl="0" indent="0" algn="l" rtl="0">
              <a:spcBef>
                <a:spcPts val="1000"/>
              </a:spcBef>
              <a:spcAft>
                <a:spcPts val="0"/>
              </a:spcAft>
              <a:buNone/>
            </a:pPr>
            <a:r>
              <a:rPr lang="en-US" sz="1700" b="1">
                <a:solidFill>
                  <a:schemeClr val="dk1"/>
                </a:solidFill>
                <a:latin typeface="Calibri"/>
                <a:ea typeface="Calibri"/>
                <a:cs typeface="Calibri"/>
                <a:sym typeface="Calibri"/>
              </a:rPr>
              <a:t>A stuttering / reinforcement experiment on 22 orphan children at the University of Iowa</a:t>
            </a:r>
            <a:r>
              <a:rPr lang="en-US"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a:p>
            <a:pPr marL="457200" marR="0" lvl="0" indent="-304800" algn="l" rtl="0">
              <a:lnSpc>
                <a:spcPct val="115000"/>
              </a:lnSpc>
              <a:spcBef>
                <a:spcPts val="1000"/>
              </a:spcBef>
              <a:spcAft>
                <a:spcPts val="0"/>
              </a:spcAft>
              <a:buClr>
                <a:schemeClr val="dk1"/>
              </a:buClr>
              <a:buSzPts val="1200"/>
              <a:buFont typeface="Calibri"/>
              <a:buChar char="●"/>
            </a:pPr>
            <a:r>
              <a:rPr lang="en-US" sz="1700">
                <a:solidFill>
                  <a:schemeClr val="dk1"/>
                </a:solidFill>
                <a:latin typeface="Calibri"/>
                <a:ea typeface="Calibri"/>
                <a:cs typeface="Calibri"/>
                <a:sym typeface="Calibri"/>
              </a:rPr>
              <a:t>1939: Conducted by Wendell Johnson, lasting about 6 months</a:t>
            </a:r>
            <a:endParaRPr sz="1700">
              <a:solidFill>
                <a:schemeClr val="dk1"/>
              </a:solidFill>
              <a:latin typeface="Calibri"/>
              <a:ea typeface="Calibri"/>
              <a:cs typeface="Calibri"/>
              <a:sym typeface="Calibri"/>
            </a:endParaRPr>
          </a:p>
          <a:p>
            <a:pPr marL="457200" marR="0" lvl="0" indent="-304800" algn="l" rtl="0">
              <a:lnSpc>
                <a:spcPct val="115000"/>
              </a:lnSpc>
              <a:spcBef>
                <a:spcPts val="1000"/>
              </a:spcBef>
              <a:spcAft>
                <a:spcPts val="0"/>
              </a:spcAft>
              <a:buClr>
                <a:schemeClr val="dk1"/>
              </a:buClr>
              <a:buSzPts val="1200"/>
              <a:buFont typeface="Calibri"/>
              <a:buChar char="●"/>
            </a:pPr>
            <a:r>
              <a:rPr lang="en-US" sz="1700">
                <a:solidFill>
                  <a:schemeClr val="dk1"/>
                </a:solidFill>
                <a:latin typeface="Calibri"/>
                <a:ea typeface="Calibri"/>
                <a:cs typeface="Calibri"/>
                <a:sym typeface="Calibri"/>
              </a:rPr>
              <a:t>2001: University of Iowa apologizes </a:t>
            </a:r>
            <a:endParaRPr sz="1700">
              <a:solidFill>
                <a:schemeClr val="dk1"/>
              </a:solidFill>
              <a:latin typeface="Calibri"/>
              <a:ea typeface="Calibri"/>
              <a:cs typeface="Calibri"/>
              <a:sym typeface="Calibri"/>
            </a:endParaRPr>
          </a:p>
          <a:p>
            <a:pPr marL="457200" marR="0" lvl="0" indent="-304800" algn="l" rtl="0">
              <a:lnSpc>
                <a:spcPct val="115000"/>
              </a:lnSpc>
              <a:spcBef>
                <a:spcPts val="1000"/>
              </a:spcBef>
              <a:spcAft>
                <a:spcPts val="0"/>
              </a:spcAft>
              <a:buClr>
                <a:schemeClr val="dk1"/>
              </a:buClr>
              <a:buSzPts val="1200"/>
              <a:buFont typeface="Calibri"/>
              <a:buChar char="●"/>
            </a:pPr>
            <a:r>
              <a:rPr lang="en-US" sz="1700">
                <a:solidFill>
                  <a:schemeClr val="dk1"/>
                </a:solidFill>
                <a:latin typeface="Calibri"/>
                <a:ea typeface="Calibri"/>
                <a:cs typeface="Calibri"/>
                <a:sym typeface="Calibri"/>
              </a:rPr>
              <a:t>2007: 7 orphan children were awarded $1.2M US Dollar “by the State of Iowa for lifelong psychological and emotional scars caused by six months of torment during the University of Iowa experiment.” </a:t>
            </a:r>
            <a:r>
              <a:rPr lang="en-US" sz="1100" b="1" u="sng">
                <a:solidFill>
                  <a:schemeClr val="hlink"/>
                </a:solidFill>
                <a:latin typeface="Calibri"/>
                <a:ea typeface="Calibri"/>
                <a:cs typeface="Calibri"/>
                <a:sym typeface="Calibri"/>
                <a:hlinkClick r:id="rId3"/>
              </a:rPr>
              <a:t>https://en.wikipedia.org/wiki/Monster_Study#cite_note-2</a:t>
            </a:r>
            <a:r>
              <a:rPr lang="en-US" sz="1100" b="1">
                <a:solidFill>
                  <a:schemeClr val="dk1"/>
                </a:solidFill>
                <a:latin typeface="Calibri"/>
                <a:ea typeface="Calibri"/>
                <a:cs typeface="Calibri"/>
                <a:sym typeface="Calibri"/>
              </a:rPr>
              <a:t>   </a:t>
            </a:r>
            <a:endParaRPr sz="1100" b="1">
              <a:solidFill>
                <a:schemeClr val="dk1"/>
              </a:solidFill>
              <a:latin typeface="Calibri"/>
              <a:ea typeface="Calibri"/>
              <a:cs typeface="Calibri"/>
              <a:sym typeface="Calibri"/>
            </a:endParaRPr>
          </a:p>
          <a:p>
            <a:pPr marL="457200" marR="0" lvl="0" indent="0" algn="l" rtl="0">
              <a:lnSpc>
                <a:spcPct val="100000"/>
              </a:lnSpc>
              <a:spcBef>
                <a:spcPts val="1000"/>
              </a:spcBef>
              <a:spcAft>
                <a:spcPts val="0"/>
              </a:spcAft>
              <a:buNone/>
            </a:pPr>
            <a:endParaRPr sz="17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1000" i="0" u="none" strike="noStrike" cap="none">
              <a:solidFill>
                <a:schemeClr val="dk1"/>
              </a:solidFill>
              <a:latin typeface="Calibri"/>
              <a:ea typeface="Calibri"/>
              <a:cs typeface="Calibri"/>
              <a:sym typeface="Calibri"/>
            </a:endParaRPr>
          </a:p>
        </p:txBody>
      </p:sp>
      <p:sp>
        <p:nvSpPr>
          <p:cNvPr id="302" name="Google Shape;302;p38"/>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Example: Monster Study</a:t>
            </a:r>
            <a:endParaRPr sz="3600" b="1">
              <a:solidFill>
                <a:schemeClr val="dk2"/>
              </a:solidFill>
              <a:latin typeface="Calibri"/>
              <a:ea typeface="Calibri"/>
              <a:cs typeface="Calibri"/>
              <a:sym typeface="Calibri"/>
            </a:endParaRPr>
          </a:p>
        </p:txBody>
      </p:sp>
      <p:pic>
        <p:nvPicPr>
          <p:cNvPr id="303" name="Google Shape;303;p38" descr="The Terrible Reality Of The Monster Study..&#10;&#10;Full Video - https://youtu.be/1x3IHTP7ChA&#10;&#10;Edited by u/The_Legit_Revan&#10;&#10;My Brand -&#10;https://previewworldwide.com/&#10;&#10;My Other Socials - &#10;Instagram @iangrotto&#10;SnapChat @hood.designer&#10;TikTok @ianontheinternet&#10;&#10;#psychology #science #experiment" title="The Terrible Reality Of The Monster Study.. #shorts">
            <a:hlinkClick r:id="rId4"/>
          </p:cNvPr>
          <p:cNvPicPr preferRelativeResize="0"/>
          <p:nvPr/>
        </p:nvPicPr>
        <p:blipFill>
          <a:blip r:embed="rId5">
            <a:alphaModFix/>
          </a:blip>
          <a:stretch>
            <a:fillRect/>
          </a:stretch>
        </p:blipFill>
        <p:spPr>
          <a:xfrm>
            <a:off x="5169000" y="2853606"/>
            <a:ext cx="3876700" cy="2180644"/>
          </a:xfrm>
          <a:prstGeom prst="rect">
            <a:avLst/>
          </a:prstGeom>
          <a:noFill/>
          <a:ln>
            <a:noFill/>
          </a:ln>
        </p:spPr>
      </p:pic>
      <p:pic>
        <p:nvPicPr>
          <p:cNvPr id="304" name="Google Shape;304;p38"/>
          <p:cNvPicPr preferRelativeResize="0"/>
          <p:nvPr/>
        </p:nvPicPr>
        <p:blipFill>
          <a:blip r:embed="rId6">
            <a:alphaModFix/>
          </a:blip>
          <a:stretch>
            <a:fillRect/>
          </a:stretch>
        </p:blipFill>
        <p:spPr>
          <a:xfrm>
            <a:off x="7409001" y="445025"/>
            <a:ext cx="1582075" cy="22748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9"/>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311" name="Google Shape;311;p39"/>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Applied Ethics in HCI </a:t>
            </a:r>
            <a:endParaRPr sz="2500" b="1">
              <a:solidFill>
                <a:schemeClr val="dk2"/>
              </a:solidFill>
              <a:latin typeface="Calibri"/>
              <a:ea typeface="Calibri"/>
              <a:cs typeface="Calibri"/>
              <a:sym typeface="Calibri"/>
            </a:endParaRPr>
          </a:p>
          <a:p>
            <a:pPr marL="0" lvl="0" indent="0" algn="l" rtl="0">
              <a:lnSpc>
                <a:spcPct val="100000"/>
              </a:lnSpc>
              <a:spcBef>
                <a:spcPts val="0"/>
              </a:spcBef>
              <a:spcAft>
                <a:spcPts val="0"/>
              </a:spcAft>
              <a:buClr>
                <a:schemeClr val="dk2"/>
              </a:buClr>
              <a:buSzPts val="4400"/>
              <a:buFont typeface="Arial"/>
              <a:buNone/>
            </a:pPr>
            <a:r>
              <a:rPr lang="en-US" sz="1800">
                <a:solidFill>
                  <a:schemeClr val="dk2"/>
                </a:solidFill>
                <a:latin typeface="Calibri"/>
                <a:ea typeface="Calibri"/>
                <a:cs typeface="Calibri"/>
                <a:sym typeface="Calibri"/>
              </a:rPr>
              <a:t>Using Ethics in I300, Design Research and Professional Contexts</a:t>
            </a:r>
            <a:r>
              <a:rPr lang="en-US" sz="2900">
                <a:solidFill>
                  <a:schemeClr val="dk2"/>
                </a:solidFill>
                <a:latin typeface="Calibri"/>
                <a:ea typeface="Calibri"/>
                <a:cs typeface="Calibri"/>
                <a:sym typeface="Calibri"/>
              </a:rPr>
              <a:t> </a:t>
            </a:r>
            <a:endParaRPr sz="2900">
              <a:latin typeface="Calibri"/>
              <a:ea typeface="Calibri"/>
              <a:cs typeface="Calibri"/>
              <a:sym typeface="Calibri"/>
            </a:endParaRPr>
          </a:p>
        </p:txBody>
      </p:sp>
      <p:sp>
        <p:nvSpPr>
          <p:cNvPr id="312" name="Google Shape;312;p39"/>
          <p:cNvSpPr txBox="1"/>
          <p:nvPr/>
        </p:nvSpPr>
        <p:spPr>
          <a:xfrm>
            <a:off x="520700" y="1282300"/>
            <a:ext cx="8136600" cy="2401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200"/>
              </a:spcBef>
              <a:spcAft>
                <a:spcPts val="0"/>
              </a:spcAft>
              <a:buNone/>
            </a:pPr>
            <a:r>
              <a:rPr lang="en-US" sz="2600" i="0" u="none" strike="noStrike" cap="none">
                <a:solidFill>
                  <a:srgbClr val="000000"/>
                </a:solidFill>
                <a:latin typeface="Calibri"/>
                <a:ea typeface="Calibri"/>
                <a:cs typeface="Calibri"/>
                <a:sym typeface="Calibri"/>
              </a:rPr>
              <a:t>… this is a class about UX Design and Human-computer Interaction…</a:t>
            </a:r>
            <a:endParaRPr sz="2600" i="0" u="none" strike="noStrike" cap="none">
              <a:solidFill>
                <a:srgbClr val="000000"/>
              </a:solidFill>
              <a:latin typeface="Calibri"/>
              <a:ea typeface="Calibri"/>
              <a:cs typeface="Calibri"/>
              <a:sym typeface="Calibri"/>
            </a:endParaRPr>
          </a:p>
          <a:p>
            <a:pPr marL="457200" marR="0" lvl="0" indent="0" algn="l" rtl="0">
              <a:lnSpc>
                <a:spcPct val="100000"/>
              </a:lnSpc>
              <a:spcBef>
                <a:spcPts val="1200"/>
              </a:spcBef>
              <a:spcAft>
                <a:spcPts val="0"/>
              </a:spcAft>
              <a:buNone/>
            </a:pPr>
            <a:endParaRPr sz="2600">
              <a:latin typeface="Calibri"/>
              <a:ea typeface="Calibri"/>
              <a:cs typeface="Calibri"/>
              <a:sym typeface="Calibri"/>
            </a:endParaRPr>
          </a:p>
          <a:p>
            <a:pPr marL="457200" marR="0" lvl="0" indent="-393700" algn="l" rtl="0">
              <a:lnSpc>
                <a:spcPct val="100000"/>
              </a:lnSpc>
              <a:spcBef>
                <a:spcPts val="1200"/>
              </a:spcBef>
              <a:spcAft>
                <a:spcPts val="0"/>
              </a:spcAft>
              <a:buClr>
                <a:srgbClr val="000000"/>
              </a:buClr>
              <a:buSzPts val="2600"/>
              <a:buFont typeface="Calibri"/>
              <a:buChar char="•"/>
            </a:pPr>
            <a:r>
              <a:rPr lang="en-US" sz="2600" i="0" u="none" strike="noStrike" cap="none">
                <a:solidFill>
                  <a:srgbClr val="000000"/>
                </a:solidFill>
                <a:latin typeface="Calibri"/>
                <a:ea typeface="Calibri"/>
                <a:cs typeface="Calibri"/>
                <a:sym typeface="Calibri"/>
              </a:rPr>
              <a:t>… why are ethics important for our work?</a:t>
            </a:r>
            <a:endParaRPr sz="2600">
              <a:latin typeface="Calibri"/>
              <a:ea typeface="Calibri"/>
              <a:cs typeface="Calibri"/>
              <a:sym typeface="Calibri"/>
            </a:endParaRPr>
          </a:p>
          <a:p>
            <a:pPr marL="457200" marR="0" lvl="0" indent="-393700" algn="l" rtl="0">
              <a:lnSpc>
                <a:spcPct val="100000"/>
              </a:lnSpc>
              <a:spcBef>
                <a:spcPts val="0"/>
              </a:spcBef>
              <a:spcAft>
                <a:spcPts val="0"/>
              </a:spcAft>
              <a:buClr>
                <a:srgbClr val="000000"/>
              </a:buClr>
              <a:buSzPts val="2600"/>
              <a:buFont typeface="Calibri"/>
              <a:buChar char="•"/>
            </a:pPr>
            <a:r>
              <a:rPr lang="en-US" sz="2600" i="0" u="none" strike="noStrike" cap="none">
                <a:solidFill>
                  <a:srgbClr val="000000"/>
                </a:solidFill>
                <a:latin typeface="Calibri"/>
                <a:ea typeface="Calibri"/>
                <a:cs typeface="Calibri"/>
                <a:sym typeface="Calibri"/>
              </a:rPr>
              <a:t>… why do we need to talk about ethics in this class?  </a:t>
            </a:r>
            <a:endParaRPr sz="2600" i="0" u="none" strike="noStrike" cap="none">
              <a:solidFill>
                <a:srgbClr val="000000"/>
              </a:solidFill>
              <a:latin typeface="Calibri"/>
              <a:ea typeface="Calibri"/>
              <a:cs typeface="Calibri"/>
              <a:sym typeface="Calibri"/>
            </a:endParaRPr>
          </a:p>
        </p:txBody>
      </p:sp>
      <p:pic>
        <p:nvPicPr>
          <p:cNvPr id="313" name="Google Shape;313;p39"/>
          <p:cNvPicPr preferRelativeResize="0"/>
          <p:nvPr/>
        </p:nvPicPr>
        <p:blipFill>
          <a:blip r:embed="rId4">
            <a:alphaModFix/>
          </a:blip>
          <a:stretch>
            <a:fillRect/>
          </a:stretch>
        </p:blipFill>
        <p:spPr>
          <a:xfrm>
            <a:off x="-2" y="-609600"/>
            <a:ext cx="9144002" cy="60995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40"/>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320" name="Google Shape;320;p40"/>
          <p:cNvSpPr txBox="1"/>
          <p:nvPr/>
        </p:nvSpPr>
        <p:spPr>
          <a:xfrm>
            <a:off x="157150" y="1394225"/>
            <a:ext cx="5557800" cy="3702512"/>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1800"/>
              </a:spcBef>
              <a:spcAft>
                <a:spcPts val="0"/>
              </a:spcAft>
              <a:buClr>
                <a:srgbClr val="000000"/>
              </a:buClr>
              <a:buSzPts val="3600"/>
              <a:buFont typeface="Arial"/>
              <a:buNone/>
            </a:pPr>
            <a:r>
              <a:rPr lang="en-US" sz="3600" dirty="0">
                <a:solidFill>
                  <a:schemeClr val="dk1"/>
                </a:solidFill>
                <a:latin typeface="Calibri"/>
                <a:ea typeface="Calibri"/>
                <a:cs typeface="Calibri"/>
                <a:sym typeface="Calibri"/>
              </a:rPr>
              <a:t>In </a:t>
            </a:r>
            <a:r>
              <a:rPr lang="en-US" sz="3600" dirty="0" smtClean="0">
                <a:solidFill>
                  <a:schemeClr val="dk1"/>
                </a:solidFill>
                <a:latin typeface="Calibri"/>
                <a:ea typeface="Calibri"/>
                <a:cs typeface="Calibri"/>
                <a:sym typeface="Calibri"/>
              </a:rPr>
              <a:t>course</a:t>
            </a:r>
            <a:r>
              <a:rPr lang="en-US" sz="3600" dirty="0" smtClean="0">
                <a:solidFill>
                  <a:schemeClr val="dk1"/>
                </a:solidFill>
                <a:latin typeface="Calibri"/>
                <a:ea typeface="Calibri"/>
                <a:cs typeface="Calibri"/>
                <a:sym typeface="Calibri"/>
              </a:rPr>
              <a:t>, </a:t>
            </a:r>
            <a:r>
              <a:rPr lang="en-US" sz="3600" dirty="0">
                <a:solidFill>
                  <a:schemeClr val="dk1"/>
                </a:solidFill>
                <a:latin typeface="Calibri"/>
                <a:ea typeface="Calibri"/>
                <a:cs typeface="Calibri"/>
                <a:sym typeface="Calibri"/>
              </a:rPr>
              <a:t>in other research contexts as well as in professional settings</a:t>
            </a:r>
            <a:endParaRPr b="1" dirty="0">
              <a:solidFill>
                <a:schemeClr val="dk1"/>
              </a:solidFill>
              <a:latin typeface="Calibri"/>
              <a:ea typeface="Calibri"/>
              <a:cs typeface="Calibri"/>
              <a:sym typeface="Calibri"/>
            </a:endParaRPr>
          </a:p>
          <a:p>
            <a:pPr marL="457200" lvl="0" indent="254000" algn="l" rtl="0">
              <a:lnSpc>
                <a:spcPct val="115000"/>
              </a:lnSpc>
              <a:spcBef>
                <a:spcPts val="1800"/>
              </a:spcBef>
              <a:spcAft>
                <a:spcPts val="0"/>
              </a:spcAft>
              <a:buClr>
                <a:schemeClr val="dk1"/>
              </a:buClr>
              <a:buSzPts val="1400"/>
              <a:buFont typeface="Calibri"/>
              <a:buAutoNum type="arabicPeriod"/>
            </a:pPr>
            <a:r>
              <a:rPr lang="en-US" b="1" dirty="0">
                <a:solidFill>
                  <a:schemeClr val="dk1"/>
                </a:solidFill>
                <a:latin typeface="Calibri"/>
                <a:ea typeface="Calibri"/>
                <a:cs typeface="Calibri"/>
                <a:sym typeface="Calibri"/>
              </a:rPr>
              <a:t>Remember, we work with People in HCI/d</a:t>
            </a:r>
            <a:endParaRPr b="1" dirty="0">
              <a:solidFill>
                <a:schemeClr val="dk1"/>
              </a:solidFill>
              <a:latin typeface="Calibri"/>
              <a:ea typeface="Calibri"/>
              <a:cs typeface="Calibri"/>
              <a:sym typeface="Calibri"/>
            </a:endParaRPr>
          </a:p>
          <a:p>
            <a:pPr marL="457200" lvl="0" indent="254000" algn="l" rtl="0">
              <a:lnSpc>
                <a:spcPct val="115000"/>
              </a:lnSpc>
              <a:spcBef>
                <a:spcPts val="0"/>
              </a:spcBef>
              <a:spcAft>
                <a:spcPts val="0"/>
              </a:spcAft>
              <a:buClr>
                <a:schemeClr val="dk1"/>
              </a:buClr>
              <a:buSzPts val="1400"/>
              <a:buFont typeface="Calibri"/>
              <a:buAutoNum type="arabicPeriod"/>
            </a:pPr>
            <a:r>
              <a:rPr lang="en-US" b="1" dirty="0">
                <a:solidFill>
                  <a:schemeClr val="dk1"/>
                </a:solidFill>
                <a:latin typeface="Calibri"/>
                <a:ea typeface="Calibri"/>
                <a:cs typeface="Calibri"/>
                <a:sym typeface="Calibri"/>
              </a:rPr>
              <a:t>Full Disclosure</a:t>
            </a:r>
            <a:endParaRPr b="1" dirty="0">
              <a:solidFill>
                <a:schemeClr val="dk1"/>
              </a:solidFill>
              <a:latin typeface="Calibri"/>
              <a:ea typeface="Calibri"/>
              <a:cs typeface="Calibri"/>
              <a:sym typeface="Calibri"/>
            </a:endParaRPr>
          </a:p>
          <a:p>
            <a:pPr marL="457200" lvl="0" indent="254000" algn="l" rtl="0">
              <a:lnSpc>
                <a:spcPct val="115000"/>
              </a:lnSpc>
              <a:spcBef>
                <a:spcPts val="0"/>
              </a:spcBef>
              <a:spcAft>
                <a:spcPts val="0"/>
              </a:spcAft>
              <a:buClr>
                <a:schemeClr val="dk1"/>
              </a:buClr>
              <a:buSzPts val="1400"/>
              <a:buFont typeface="Calibri"/>
              <a:buAutoNum type="arabicPeriod"/>
            </a:pPr>
            <a:r>
              <a:rPr lang="en-US" b="1" dirty="0">
                <a:solidFill>
                  <a:schemeClr val="dk1"/>
                </a:solidFill>
                <a:latin typeface="Calibri"/>
                <a:ea typeface="Calibri"/>
                <a:cs typeface="Calibri"/>
                <a:sym typeface="Calibri"/>
              </a:rPr>
              <a:t>Anonymity &amp; Confidentiality </a:t>
            </a:r>
            <a:endParaRPr b="1" dirty="0">
              <a:solidFill>
                <a:schemeClr val="dk1"/>
              </a:solidFill>
              <a:latin typeface="Calibri"/>
              <a:ea typeface="Calibri"/>
              <a:cs typeface="Calibri"/>
              <a:sym typeface="Calibri"/>
            </a:endParaRPr>
          </a:p>
          <a:p>
            <a:pPr marL="457200" lvl="0" indent="254000" algn="l" rtl="0">
              <a:lnSpc>
                <a:spcPct val="115000"/>
              </a:lnSpc>
              <a:spcBef>
                <a:spcPts val="0"/>
              </a:spcBef>
              <a:spcAft>
                <a:spcPts val="0"/>
              </a:spcAft>
              <a:buClr>
                <a:schemeClr val="dk1"/>
              </a:buClr>
              <a:buSzPts val="1400"/>
              <a:buFont typeface="Calibri"/>
              <a:buAutoNum type="arabicPeriod"/>
            </a:pPr>
            <a:r>
              <a:rPr lang="en-US" b="1" dirty="0">
                <a:solidFill>
                  <a:schemeClr val="dk1"/>
                </a:solidFill>
                <a:latin typeface="Calibri"/>
                <a:ea typeface="Calibri"/>
                <a:cs typeface="Calibri"/>
                <a:sym typeface="Calibri"/>
              </a:rPr>
              <a:t>Informed Consent</a:t>
            </a:r>
            <a:endParaRPr b="1" dirty="0">
              <a:solidFill>
                <a:schemeClr val="dk1"/>
              </a:solidFill>
              <a:latin typeface="Calibri"/>
              <a:ea typeface="Calibri"/>
              <a:cs typeface="Calibri"/>
              <a:sym typeface="Calibri"/>
            </a:endParaRPr>
          </a:p>
          <a:p>
            <a:pPr marL="457200" lvl="0" indent="254000" algn="l" rtl="0">
              <a:lnSpc>
                <a:spcPct val="115000"/>
              </a:lnSpc>
              <a:spcBef>
                <a:spcPts val="0"/>
              </a:spcBef>
              <a:spcAft>
                <a:spcPts val="0"/>
              </a:spcAft>
              <a:buClr>
                <a:schemeClr val="dk1"/>
              </a:buClr>
              <a:buSzPts val="1400"/>
              <a:buFont typeface="Calibri"/>
              <a:buAutoNum type="arabicPeriod"/>
            </a:pPr>
            <a:r>
              <a:rPr lang="en-US" b="1" dirty="0">
                <a:solidFill>
                  <a:schemeClr val="dk1"/>
                </a:solidFill>
                <a:latin typeface="Calibri"/>
                <a:ea typeface="Calibri"/>
                <a:cs typeface="Calibri"/>
                <a:sym typeface="Calibri"/>
              </a:rPr>
              <a:t>Voluntary Participation &amp; Early Termination</a:t>
            </a:r>
            <a:endParaRPr b="1" dirty="0">
              <a:solidFill>
                <a:schemeClr val="dk1"/>
              </a:solidFill>
              <a:latin typeface="Calibri"/>
              <a:ea typeface="Calibri"/>
              <a:cs typeface="Calibri"/>
              <a:sym typeface="Calibri"/>
            </a:endParaRPr>
          </a:p>
          <a:p>
            <a:pPr marL="457200" lvl="0" indent="254000" algn="l" rtl="0">
              <a:lnSpc>
                <a:spcPct val="115000"/>
              </a:lnSpc>
              <a:spcBef>
                <a:spcPts val="0"/>
              </a:spcBef>
              <a:spcAft>
                <a:spcPts val="0"/>
              </a:spcAft>
              <a:buClr>
                <a:schemeClr val="dk1"/>
              </a:buClr>
              <a:buSzPts val="1400"/>
              <a:buFont typeface="Calibri"/>
              <a:buAutoNum type="arabicPeriod"/>
            </a:pPr>
            <a:r>
              <a:rPr lang="en-US" b="1" dirty="0">
                <a:solidFill>
                  <a:schemeClr val="dk1"/>
                </a:solidFill>
                <a:latin typeface="Calibri"/>
                <a:ea typeface="Calibri"/>
                <a:cs typeface="Calibri"/>
                <a:sym typeface="Calibri"/>
              </a:rPr>
              <a:t>Incentives upon Completion</a:t>
            </a:r>
            <a:endParaRPr sz="3600" i="0" u="none" strike="noStrike" cap="none" dirty="0">
              <a:solidFill>
                <a:schemeClr val="dk1"/>
              </a:solidFill>
              <a:latin typeface="Calibri"/>
              <a:ea typeface="Calibri"/>
              <a:cs typeface="Calibri"/>
              <a:sym typeface="Calibri"/>
            </a:endParaRPr>
          </a:p>
        </p:txBody>
      </p:sp>
      <p:sp>
        <p:nvSpPr>
          <p:cNvPr id="321" name="Google Shape;321;p40"/>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Applied Ethics in HCI </a:t>
            </a:r>
            <a:endParaRPr sz="3600" b="1">
              <a:solidFill>
                <a:schemeClr val="dk2"/>
              </a:solidFill>
              <a:latin typeface="Calibri"/>
              <a:ea typeface="Calibri"/>
              <a:cs typeface="Calibri"/>
              <a:sym typeface="Calibri"/>
            </a:endParaRPr>
          </a:p>
        </p:txBody>
      </p:sp>
      <p:pic>
        <p:nvPicPr>
          <p:cNvPr id="322" name="Google Shape;322;p40"/>
          <p:cNvPicPr preferRelativeResize="0"/>
          <p:nvPr/>
        </p:nvPicPr>
        <p:blipFill>
          <a:blip r:embed="rId4">
            <a:alphaModFix/>
          </a:blip>
          <a:stretch>
            <a:fillRect/>
          </a:stretch>
        </p:blipFill>
        <p:spPr>
          <a:xfrm>
            <a:off x="5714990" y="0"/>
            <a:ext cx="3429012"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1"/>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329" name="Google Shape;329;p41"/>
          <p:cNvSpPr txBox="1"/>
          <p:nvPr/>
        </p:nvSpPr>
        <p:spPr>
          <a:xfrm>
            <a:off x="157150" y="1394225"/>
            <a:ext cx="5557800" cy="3308558"/>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1800"/>
              </a:spcBef>
              <a:spcAft>
                <a:spcPts val="0"/>
              </a:spcAft>
              <a:buClr>
                <a:srgbClr val="000000"/>
              </a:buClr>
              <a:buSzPts val="3600"/>
              <a:buFont typeface="Arial"/>
              <a:buNone/>
            </a:pPr>
            <a:r>
              <a:rPr lang="en-US" b="1" dirty="0">
                <a:solidFill>
                  <a:schemeClr val="dk1"/>
                </a:solidFill>
                <a:latin typeface="Calibri"/>
                <a:ea typeface="Calibri"/>
                <a:cs typeface="Calibri"/>
                <a:sym typeface="Calibri"/>
              </a:rPr>
              <a:t>1. Remember, we work with People in HCI/d</a:t>
            </a:r>
            <a:endParaRPr b="1" dirty="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3600"/>
              <a:buFont typeface="Arial"/>
              <a:buNone/>
            </a:pPr>
            <a:r>
              <a:rPr lang="en-US" sz="3600" dirty="0">
                <a:solidFill>
                  <a:schemeClr val="dk1"/>
                </a:solidFill>
                <a:latin typeface="Calibri"/>
                <a:ea typeface="Calibri"/>
                <a:cs typeface="Calibri"/>
                <a:sym typeface="Calibri"/>
              </a:rPr>
              <a:t>For your </a:t>
            </a:r>
            <a:r>
              <a:rPr lang="en-US" sz="3600" dirty="0" smtClean="0">
                <a:solidFill>
                  <a:schemeClr val="dk1"/>
                </a:solidFill>
                <a:latin typeface="Calibri"/>
                <a:ea typeface="Calibri"/>
                <a:cs typeface="Calibri"/>
                <a:sym typeface="Calibri"/>
              </a:rPr>
              <a:t>research(Interviews</a:t>
            </a:r>
            <a:r>
              <a:rPr lang="en-US" sz="3600" dirty="0">
                <a:solidFill>
                  <a:schemeClr val="dk1"/>
                </a:solidFill>
                <a:latin typeface="Calibri"/>
                <a:ea typeface="Calibri"/>
                <a:cs typeface="Calibri"/>
                <a:sym typeface="Calibri"/>
              </a:rPr>
              <a:t>, Observations, User </a:t>
            </a:r>
            <a:r>
              <a:rPr lang="en-US" sz="3600" dirty="0" smtClean="0">
                <a:solidFill>
                  <a:schemeClr val="dk1"/>
                </a:solidFill>
                <a:latin typeface="Calibri"/>
                <a:ea typeface="Calibri"/>
                <a:cs typeface="Calibri"/>
                <a:sym typeface="Calibri"/>
              </a:rPr>
              <a:t>Tests), keep </a:t>
            </a:r>
            <a:r>
              <a:rPr lang="en-US" sz="3600" dirty="0">
                <a:solidFill>
                  <a:schemeClr val="dk1"/>
                </a:solidFill>
                <a:latin typeface="Calibri"/>
                <a:ea typeface="Calibri"/>
                <a:cs typeface="Calibri"/>
                <a:sym typeface="Calibri"/>
              </a:rPr>
              <a:t>the </a:t>
            </a:r>
            <a:r>
              <a:rPr lang="en-US" sz="3600" b="1" dirty="0">
                <a:solidFill>
                  <a:schemeClr val="dk1"/>
                </a:solidFill>
                <a:latin typeface="Calibri"/>
                <a:ea typeface="Calibri"/>
                <a:cs typeface="Calibri"/>
                <a:sym typeface="Calibri"/>
              </a:rPr>
              <a:t>following guidelines in mind</a:t>
            </a:r>
            <a:r>
              <a:rPr lang="en-US" sz="3600" dirty="0">
                <a:solidFill>
                  <a:schemeClr val="dk1"/>
                </a:solidFill>
                <a:latin typeface="Calibri"/>
                <a:ea typeface="Calibri"/>
                <a:cs typeface="Calibri"/>
                <a:sym typeface="Calibri"/>
              </a:rPr>
              <a:t>. </a:t>
            </a:r>
            <a:endParaRPr sz="3600" i="0" u="none" strike="noStrike" cap="none" dirty="0">
              <a:solidFill>
                <a:schemeClr val="dk1"/>
              </a:solidFill>
              <a:latin typeface="Calibri"/>
              <a:ea typeface="Calibri"/>
              <a:cs typeface="Calibri"/>
              <a:sym typeface="Calibri"/>
            </a:endParaRPr>
          </a:p>
        </p:txBody>
      </p:sp>
      <p:sp>
        <p:nvSpPr>
          <p:cNvPr id="330" name="Google Shape;330;p4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Applied Ethics in HCI </a:t>
            </a:r>
            <a:endParaRPr sz="3600" b="1">
              <a:solidFill>
                <a:schemeClr val="dk2"/>
              </a:solidFill>
              <a:latin typeface="Calibri"/>
              <a:ea typeface="Calibri"/>
              <a:cs typeface="Calibri"/>
              <a:sym typeface="Calibri"/>
            </a:endParaRPr>
          </a:p>
        </p:txBody>
      </p:sp>
      <p:pic>
        <p:nvPicPr>
          <p:cNvPr id="331" name="Google Shape;331;p41"/>
          <p:cNvPicPr preferRelativeResize="0"/>
          <p:nvPr/>
        </p:nvPicPr>
        <p:blipFill>
          <a:blip r:embed="rId4">
            <a:alphaModFix/>
          </a:blip>
          <a:stretch>
            <a:fillRect/>
          </a:stretch>
        </p:blipFill>
        <p:spPr>
          <a:xfrm>
            <a:off x="5714990" y="0"/>
            <a:ext cx="3429012"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42"/>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338" name="Google Shape;338;p42"/>
          <p:cNvSpPr txBox="1"/>
          <p:nvPr/>
        </p:nvSpPr>
        <p:spPr>
          <a:xfrm>
            <a:off x="157150" y="1394225"/>
            <a:ext cx="5557800" cy="36327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1800"/>
              </a:spcBef>
              <a:spcAft>
                <a:spcPts val="0"/>
              </a:spcAft>
              <a:buClr>
                <a:srgbClr val="000000"/>
              </a:buClr>
              <a:buSzPts val="3600"/>
              <a:buFont typeface="Arial"/>
              <a:buNone/>
            </a:pPr>
            <a:r>
              <a:rPr lang="en-US" b="1">
                <a:solidFill>
                  <a:schemeClr val="dk1"/>
                </a:solidFill>
                <a:latin typeface="Calibri"/>
                <a:ea typeface="Calibri"/>
                <a:cs typeface="Calibri"/>
                <a:sym typeface="Calibri"/>
              </a:rPr>
              <a:t>2. Full Disclosure</a:t>
            </a:r>
            <a:endParaRPr b="1">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Calibri"/>
                <a:ea typeface="Calibri"/>
                <a:cs typeface="Calibri"/>
                <a:sym typeface="Calibri"/>
              </a:rPr>
              <a:t>Explain </a:t>
            </a:r>
            <a:r>
              <a:rPr lang="en-US" sz="3600" i="0" u="none" strike="noStrike" cap="none">
                <a:solidFill>
                  <a:schemeClr val="dk1"/>
                </a:solidFill>
                <a:latin typeface="Calibri"/>
                <a:ea typeface="Calibri"/>
                <a:cs typeface="Calibri"/>
                <a:sym typeface="Calibri"/>
              </a:rPr>
              <a:t>to your participants </a:t>
            </a:r>
            <a:r>
              <a:rPr lang="en-US" sz="3600" b="1" i="0" u="none" strike="noStrike" cap="none">
                <a:solidFill>
                  <a:schemeClr val="dk1"/>
                </a:solidFill>
                <a:latin typeface="Calibri"/>
                <a:ea typeface="Calibri"/>
                <a:cs typeface="Calibri"/>
                <a:sym typeface="Calibri"/>
              </a:rPr>
              <a:t>what is going to happen</a:t>
            </a:r>
            <a:r>
              <a:rPr lang="en-US" sz="3600" i="0" u="none" strike="noStrike" cap="none">
                <a:solidFill>
                  <a:schemeClr val="dk1"/>
                </a:solidFill>
                <a:latin typeface="Calibri"/>
                <a:ea typeface="Calibri"/>
                <a:cs typeface="Calibri"/>
                <a:sym typeface="Calibri"/>
              </a:rPr>
              <a:t> before the study, for instance, if you want to record them, ask them if that is ok or not. </a:t>
            </a:r>
            <a:endParaRPr sz="3600" i="0" u="none" strike="noStrike" cap="none">
              <a:solidFill>
                <a:schemeClr val="dk1"/>
              </a:solidFill>
              <a:latin typeface="Calibri"/>
              <a:ea typeface="Calibri"/>
              <a:cs typeface="Calibri"/>
              <a:sym typeface="Calibri"/>
            </a:endParaRPr>
          </a:p>
        </p:txBody>
      </p:sp>
      <p:sp>
        <p:nvSpPr>
          <p:cNvPr id="339" name="Google Shape;339;p42"/>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Applied Ethics in HCI </a:t>
            </a:r>
            <a:endParaRPr sz="3600" b="1">
              <a:solidFill>
                <a:schemeClr val="dk2"/>
              </a:solidFill>
              <a:latin typeface="Calibri"/>
              <a:ea typeface="Calibri"/>
              <a:cs typeface="Calibri"/>
              <a:sym typeface="Calibri"/>
            </a:endParaRPr>
          </a:p>
        </p:txBody>
      </p:sp>
      <p:pic>
        <p:nvPicPr>
          <p:cNvPr id="340" name="Google Shape;340;p42"/>
          <p:cNvPicPr preferRelativeResize="0"/>
          <p:nvPr/>
        </p:nvPicPr>
        <p:blipFill>
          <a:blip r:embed="rId4">
            <a:alphaModFix/>
          </a:blip>
          <a:stretch>
            <a:fillRect/>
          </a:stretch>
        </p:blipFill>
        <p:spPr>
          <a:xfrm>
            <a:off x="5714990" y="0"/>
            <a:ext cx="3429012"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5"/>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76" name="Google Shape;76;p15"/>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Arial"/>
              <a:buNone/>
            </a:pPr>
            <a:r>
              <a:rPr lang="en-US" sz="3600" b="1" i="0" u="none">
                <a:solidFill>
                  <a:schemeClr val="dk2"/>
                </a:solidFill>
                <a:latin typeface="Calibri"/>
                <a:ea typeface="Calibri"/>
                <a:cs typeface="Calibri"/>
                <a:sym typeface="Calibri"/>
              </a:rPr>
              <a:t>Why are we talking about ethics?</a:t>
            </a:r>
            <a:endParaRPr sz="3600" b="1">
              <a:latin typeface="Calibri"/>
              <a:ea typeface="Calibri"/>
              <a:cs typeface="Calibri"/>
              <a:sym typeface="Calibri"/>
            </a:endParaRPr>
          </a:p>
        </p:txBody>
      </p:sp>
      <p:sp>
        <p:nvSpPr>
          <p:cNvPr id="77" name="Google Shape;77;p15"/>
          <p:cNvSpPr txBox="1"/>
          <p:nvPr/>
        </p:nvSpPr>
        <p:spPr>
          <a:xfrm>
            <a:off x="520700" y="1282300"/>
            <a:ext cx="8136600" cy="377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200"/>
              </a:spcBef>
              <a:spcAft>
                <a:spcPts val="0"/>
              </a:spcAft>
              <a:buNone/>
            </a:pPr>
            <a:r>
              <a:rPr lang="en-US" sz="2600" i="0" u="none" strike="noStrike" cap="none">
                <a:solidFill>
                  <a:srgbClr val="000000"/>
                </a:solidFill>
                <a:latin typeface="Calibri"/>
                <a:ea typeface="Calibri"/>
                <a:cs typeface="Calibri"/>
                <a:sym typeface="Calibri"/>
              </a:rPr>
              <a:t>… this is a class about UX Design and Human-computer Interaction…</a:t>
            </a:r>
            <a:endParaRPr sz="2600" i="0" u="none" strike="noStrike" cap="none">
              <a:solidFill>
                <a:srgbClr val="000000"/>
              </a:solidFill>
              <a:latin typeface="Calibri"/>
              <a:ea typeface="Calibri"/>
              <a:cs typeface="Calibri"/>
              <a:sym typeface="Calibri"/>
            </a:endParaRPr>
          </a:p>
          <a:p>
            <a:pPr marL="457200" marR="0" lvl="0" indent="0" algn="l" rtl="0">
              <a:lnSpc>
                <a:spcPct val="100000"/>
              </a:lnSpc>
              <a:spcBef>
                <a:spcPts val="1200"/>
              </a:spcBef>
              <a:spcAft>
                <a:spcPts val="0"/>
              </a:spcAft>
              <a:buNone/>
            </a:pPr>
            <a:endParaRPr sz="2600">
              <a:latin typeface="Calibri"/>
              <a:ea typeface="Calibri"/>
              <a:cs typeface="Calibri"/>
              <a:sym typeface="Calibri"/>
            </a:endParaRPr>
          </a:p>
          <a:p>
            <a:pPr marL="457200" marR="0" lvl="0" indent="-393700" algn="l" rtl="0">
              <a:lnSpc>
                <a:spcPct val="150000"/>
              </a:lnSpc>
              <a:spcBef>
                <a:spcPts val="1200"/>
              </a:spcBef>
              <a:spcAft>
                <a:spcPts val="0"/>
              </a:spcAft>
              <a:buClr>
                <a:srgbClr val="000000"/>
              </a:buClr>
              <a:buSzPts val="2600"/>
              <a:buFont typeface="Calibri"/>
              <a:buChar char="•"/>
            </a:pPr>
            <a:r>
              <a:rPr lang="en-US" sz="2600" i="0" u="none" strike="noStrike" cap="none">
                <a:solidFill>
                  <a:srgbClr val="000000"/>
                </a:solidFill>
                <a:latin typeface="Calibri"/>
                <a:ea typeface="Calibri"/>
                <a:cs typeface="Calibri"/>
                <a:sym typeface="Calibri"/>
              </a:rPr>
              <a:t>… why are ethics important for our work?</a:t>
            </a:r>
            <a:endParaRPr sz="2600">
              <a:latin typeface="Calibri"/>
              <a:ea typeface="Calibri"/>
              <a:cs typeface="Calibri"/>
              <a:sym typeface="Calibri"/>
            </a:endParaRPr>
          </a:p>
          <a:p>
            <a:pPr marL="457200" marR="0" lvl="0" indent="-393700" algn="l" rtl="0">
              <a:lnSpc>
                <a:spcPct val="100000"/>
              </a:lnSpc>
              <a:spcBef>
                <a:spcPts val="0"/>
              </a:spcBef>
              <a:spcAft>
                <a:spcPts val="0"/>
              </a:spcAft>
              <a:buClr>
                <a:srgbClr val="000000"/>
              </a:buClr>
              <a:buSzPts val="2600"/>
              <a:buFont typeface="Calibri"/>
              <a:buChar char="•"/>
            </a:pPr>
            <a:r>
              <a:rPr lang="en-US" sz="2600" i="0" u="none" strike="noStrike" cap="none">
                <a:solidFill>
                  <a:srgbClr val="000000"/>
                </a:solidFill>
                <a:latin typeface="Calibri"/>
                <a:ea typeface="Calibri"/>
                <a:cs typeface="Calibri"/>
                <a:sym typeface="Calibri"/>
              </a:rPr>
              <a:t>… why do we need to talk about ethics in this class?</a:t>
            </a:r>
            <a:endParaRPr sz="2600">
              <a:latin typeface="Calibri"/>
              <a:ea typeface="Calibri"/>
              <a:cs typeface="Calibri"/>
              <a:sym typeface="Calibri"/>
            </a:endParaRPr>
          </a:p>
          <a:p>
            <a:pPr marL="457200" marR="0" lvl="0" indent="0" algn="l" rtl="0">
              <a:lnSpc>
                <a:spcPct val="100000"/>
              </a:lnSpc>
              <a:spcBef>
                <a:spcPts val="1200"/>
              </a:spcBef>
              <a:spcAft>
                <a:spcPts val="0"/>
              </a:spcAft>
              <a:buNone/>
            </a:pPr>
            <a:r>
              <a:rPr lang="en-US" sz="3000" b="1">
                <a:solidFill>
                  <a:srgbClr val="FF0000"/>
                </a:solidFill>
                <a:latin typeface="Calibri"/>
                <a:ea typeface="Calibri"/>
                <a:cs typeface="Calibri"/>
                <a:sym typeface="Calibri"/>
              </a:rPr>
              <a:t>Because we work with People </a:t>
            </a:r>
            <a:endParaRPr sz="3000" b="1">
              <a:solidFill>
                <a:srgbClr val="FF0000"/>
              </a:solidFill>
              <a:latin typeface="Calibri"/>
              <a:ea typeface="Calibri"/>
              <a:cs typeface="Calibri"/>
              <a:sym typeface="Calibri"/>
            </a:endParaRPr>
          </a:p>
          <a:p>
            <a:pPr marL="457200" marR="0" lvl="0" indent="0" algn="l" rtl="0">
              <a:lnSpc>
                <a:spcPct val="100000"/>
              </a:lnSpc>
              <a:spcBef>
                <a:spcPts val="1200"/>
              </a:spcBef>
              <a:spcAft>
                <a:spcPts val="0"/>
              </a:spcAft>
              <a:buNone/>
            </a:pPr>
            <a:r>
              <a:rPr lang="en-US" sz="2600" i="0" u="none" strike="noStrike" cap="none">
                <a:solidFill>
                  <a:srgbClr val="000000"/>
                </a:solidFill>
                <a:latin typeface="Calibri"/>
                <a:ea typeface="Calibri"/>
                <a:cs typeface="Calibri"/>
                <a:sym typeface="Calibri"/>
              </a:rPr>
              <a:t>  </a:t>
            </a:r>
            <a:endParaRPr sz="2600" i="0" u="none" strike="noStrike" cap="non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43"/>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347" name="Google Shape;347;p43"/>
          <p:cNvSpPr txBox="1"/>
          <p:nvPr/>
        </p:nvSpPr>
        <p:spPr>
          <a:xfrm>
            <a:off x="157154" y="1394225"/>
            <a:ext cx="5557800" cy="3632700"/>
          </a:xfrm>
          <a:prstGeom prst="rect">
            <a:avLst/>
          </a:prstGeom>
          <a:noFill/>
          <a:ln>
            <a:noFill/>
          </a:ln>
        </p:spPr>
        <p:txBody>
          <a:bodyPr spcFirstLastPara="1" wrap="square" lIns="91425" tIns="45700" rIns="91425" bIns="45700" anchor="t" anchorCtr="0">
            <a:spAutoFit/>
          </a:bodyPr>
          <a:lstStyle/>
          <a:p>
            <a:pPr marL="457200" lvl="0" indent="0" algn="l" rtl="0">
              <a:spcBef>
                <a:spcPts val="1800"/>
              </a:spcBef>
              <a:spcAft>
                <a:spcPts val="0"/>
              </a:spcAft>
              <a:buClr>
                <a:schemeClr val="dk1"/>
              </a:buClr>
              <a:buSzPts val="3600"/>
              <a:buFont typeface="Arial"/>
              <a:buNone/>
            </a:pPr>
            <a:r>
              <a:rPr lang="en-US" b="1">
                <a:solidFill>
                  <a:schemeClr val="dk1"/>
                </a:solidFill>
                <a:latin typeface="Calibri"/>
                <a:ea typeface="Calibri"/>
                <a:cs typeface="Calibri"/>
                <a:sym typeface="Calibri"/>
              </a:rPr>
              <a:t>3. Anonymity &amp; Confidentiality </a:t>
            </a:r>
            <a:endParaRPr sz="3600" b="1">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600"/>
              <a:buFont typeface="Arial"/>
              <a:buNone/>
            </a:pPr>
            <a:r>
              <a:rPr lang="en-US" sz="3600">
                <a:solidFill>
                  <a:schemeClr val="dk1"/>
                </a:solidFill>
                <a:latin typeface="Calibri"/>
                <a:ea typeface="Calibri"/>
                <a:cs typeface="Calibri"/>
                <a:sym typeface="Calibri"/>
              </a:rPr>
              <a:t>Is data </a:t>
            </a:r>
            <a:r>
              <a:rPr lang="en-US" sz="3600" b="1">
                <a:solidFill>
                  <a:schemeClr val="dk1"/>
                </a:solidFill>
                <a:latin typeface="Calibri"/>
                <a:ea typeface="Calibri"/>
                <a:cs typeface="Calibri"/>
                <a:sym typeface="Calibri"/>
              </a:rPr>
              <a:t>anonymized </a:t>
            </a:r>
            <a:r>
              <a:rPr lang="en-US" sz="3600">
                <a:solidFill>
                  <a:schemeClr val="dk1"/>
                </a:solidFill>
                <a:latin typeface="Calibri"/>
                <a:ea typeface="Calibri"/>
                <a:cs typeface="Calibri"/>
                <a:sym typeface="Calibri"/>
              </a:rPr>
              <a:t>or if  not, is </a:t>
            </a:r>
            <a:r>
              <a:rPr lang="en-US" sz="3600" b="1">
                <a:solidFill>
                  <a:schemeClr val="dk1"/>
                </a:solidFill>
                <a:latin typeface="Calibri"/>
                <a:ea typeface="Calibri"/>
                <a:cs typeface="Calibri"/>
                <a:sym typeface="Calibri"/>
              </a:rPr>
              <a:t>personally identifiable information</a:t>
            </a:r>
            <a:r>
              <a:rPr lang="en-US" sz="3600">
                <a:solidFill>
                  <a:schemeClr val="dk1"/>
                </a:solidFill>
                <a:latin typeface="Calibri"/>
                <a:ea typeface="Calibri"/>
                <a:cs typeface="Calibri"/>
                <a:sym typeface="Calibri"/>
              </a:rPr>
              <a:t> kept </a:t>
            </a:r>
            <a:r>
              <a:rPr lang="en-US" sz="3600" b="1">
                <a:solidFill>
                  <a:schemeClr val="dk1"/>
                </a:solidFill>
                <a:latin typeface="Calibri"/>
                <a:ea typeface="Calibri"/>
                <a:cs typeface="Calibri"/>
                <a:sym typeface="Calibri"/>
              </a:rPr>
              <a:t>confidential</a:t>
            </a:r>
            <a:r>
              <a:rPr lang="en-US" sz="3600">
                <a:solidFill>
                  <a:schemeClr val="dk1"/>
                </a:solidFill>
                <a:latin typeface="Calibri"/>
                <a:ea typeface="Calibri"/>
                <a:cs typeface="Calibri"/>
                <a:sym typeface="Calibri"/>
              </a:rPr>
              <a:t>. Who has </a:t>
            </a:r>
            <a:r>
              <a:rPr lang="en-US" sz="3600" b="1">
                <a:solidFill>
                  <a:schemeClr val="dk1"/>
                </a:solidFill>
                <a:latin typeface="Calibri"/>
                <a:ea typeface="Calibri"/>
                <a:cs typeface="Calibri"/>
                <a:sym typeface="Calibri"/>
              </a:rPr>
              <a:t>access </a:t>
            </a:r>
            <a:r>
              <a:rPr lang="en-US" sz="3600">
                <a:solidFill>
                  <a:schemeClr val="dk1"/>
                </a:solidFill>
                <a:latin typeface="Calibri"/>
                <a:ea typeface="Calibri"/>
                <a:cs typeface="Calibri"/>
                <a:sym typeface="Calibri"/>
              </a:rPr>
              <a:t>to it? How will it be </a:t>
            </a:r>
            <a:r>
              <a:rPr lang="en-US" sz="3600" b="1">
                <a:solidFill>
                  <a:schemeClr val="dk1"/>
                </a:solidFill>
                <a:latin typeface="Calibri"/>
                <a:ea typeface="Calibri"/>
                <a:cs typeface="Calibri"/>
                <a:sym typeface="Calibri"/>
              </a:rPr>
              <a:t>shared</a:t>
            </a:r>
            <a:r>
              <a:rPr lang="en-US" sz="3600">
                <a:solidFill>
                  <a:schemeClr val="dk1"/>
                </a:solidFill>
                <a:latin typeface="Calibri"/>
                <a:ea typeface="Calibri"/>
                <a:cs typeface="Calibri"/>
                <a:sym typeface="Calibri"/>
              </a:rPr>
              <a:t>? </a:t>
            </a:r>
            <a:endParaRPr sz="3600">
              <a:solidFill>
                <a:schemeClr val="dk1"/>
              </a:solidFill>
              <a:latin typeface="Calibri"/>
              <a:ea typeface="Calibri"/>
              <a:cs typeface="Calibri"/>
              <a:sym typeface="Calibri"/>
            </a:endParaRPr>
          </a:p>
        </p:txBody>
      </p:sp>
      <p:sp>
        <p:nvSpPr>
          <p:cNvPr id="348" name="Google Shape;348;p43"/>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Applied Ethics in HCI </a:t>
            </a:r>
            <a:endParaRPr sz="3600" b="1">
              <a:solidFill>
                <a:schemeClr val="dk2"/>
              </a:solidFill>
              <a:latin typeface="Calibri"/>
              <a:ea typeface="Calibri"/>
              <a:cs typeface="Calibri"/>
              <a:sym typeface="Calibri"/>
            </a:endParaRPr>
          </a:p>
        </p:txBody>
      </p:sp>
      <p:pic>
        <p:nvPicPr>
          <p:cNvPr id="349" name="Google Shape;349;p43"/>
          <p:cNvPicPr preferRelativeResize="0"/>
          <p:nvPr/>
        </p:nvPicPr>
        <p:blipFill>
          <a:blip r:embed="rId4">
            <a:alphaModFix/>
          </a:blip>
          <a:stretch>
            <a:fillRect/>
          </a:stretch>
        </p:blipFill>
        <p:spPr>
          <a:xfrm>
            <a:off x="5714990" y="0"/>
            <a:ext cx="3429012"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4"/>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356" name="Google Shape;356;p44"/>
          <p:cNvSpPr txBox="1"/>
          <p:nvPr/>
        </p:nvSpPr>
        <p:spPr>
          <a:xfrm>
            <a:off x="157154" y="1394225"/>
            <a:ext cx="5557800" cy="3309300"/>
          </a:xfrm>
          <a:prstGeom prst="rect">
            <a:avLst/>
          </a:prstGeom>
          <a:noFill/>
          <a:ln>
            <a:noFill/>
          </a:ln>
        </p:spPr>
        <p:txBody>
          <a:bodyPr spcFirstLastPara="1" wrap="square" lIns="91425" tIns="45700" rIns="91425" bIns="45700" anchor="t" anchorCtr="0">
            <a:spAutoFit/>
          </a:bodyPr>
          <a:lstStyle/>
          <a:p>
            <a:pPr marL="457200" lvl="0" indent="0" algn="l" rtl="0">
              <a:spcBef>
                <a:spcPts val="1800"/>
              </a:spcBef>
              <a:spcAft>
                <a:spcPts val="0"/>
              </a:spcAft>
              <a:buClr>
                <a:schemeClr val="dk1"/>
              </a:buClr>
              <a:buSzPts val="3600"/>
              <a:buFont typeface="Arial"/>
              <a:buNone/>
            </a:pPr>
            <a:r>
              <a:rPr lang="en-US" b="1">
                <a:solidFill>
                  <a:schemeClr val="dk1"/>
                </a:solidFill>
                <a:latin typeface="Calibri"/>
                <a:ea typeface="Calibri"/>
                <a:cs typeface="Calibri"/>
                <a:sym typeface="Calibri"/>
              </a:rPr>
              <a:t>4. Informed Consent</a:t>
            </a:r>
            <a:endParaRPr sz="3600" b="1">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Calibri"/>
                <a:ea typeface="Calibri"/>
                <a:cs typeface="Calibri"/>
                <a:sym typeface="Calibri"/>
              </a:rPr>
              <a:t>Ask </a:t>
            </a:r>
            <a:r>
              <a:rPr lang="en-US" sz="3600" i="0" u="none" strike="noStrike" cap="none">
                <a:solidFill>
                  <a:schemeClr val="dk1"/>
                </a:solidFill>
                <a:latin typeface="Calibri"/>
                <a:ea typeface="Calibri"/>
                <a:cs typeface="Calibri"/>
                <a:sym typeface="Calibri"/>
              </a:rPr>
              <a:t>your participants if they have </a:t>
            </a:r>
            <a:r>
              <a:rPr lang="en-US" sz="3600" b="1" i="0" u="none" strike="noStrike" cap="none">
                <a:solidFill>
                  <a:schemeClr val="dk1"/>
                </a:solidFill>
                <a:latin typeface="Calibri"/>
                <a:ea typeface="Calibri"/>
                <a:cs typeface="Calibri"/>
                <a:sym typeface="Calibri"/>
              </a:rPr>
              <a:t>any questions or concerns</a:t>
            </a:r>
            <a:r>
              <a:rPr lang="en-US" sz="3600" i="0" u="none" strike="noStrike" cap="none">
                <a:solidFill>
                  <a:schemeClr val="dk1"/>
                </a:solidFill>
                <a:latin typeface="Calibri"/>
                <a:ea typeface="Calibri"/>
                <a:cs typeface="Calibri"/>
                <a:sym typeface="Calibri"/>
              </a:rPr>
              <a:t> before the study. </a:t>
            </a:r>
            <a:endParaRPr sz="3600" i="0" u="none" strike="noStrike" cap="none">
              <a:solidFill>
                <a:schemeClr val="dk1"/>
              </a:solidFill>
              <a:latin typeface="Calibri"/>
              <a:ea typeface="Calibri"/>
              <a:cs typeface="Calibri"/>
              <a:sym typeface="Calibri"/>
            </a:endParaRPr>
          </a:p>
          <a:p>
            <a:pPr marL="457200" marR="0" lvl="0" indent="0" algn="l" rtl="0">
              <a:lnSpc>
                <a:spcPct val="100000"/>
              </a:lnSpc>
              <a:spcBef>
                <a:spcPts val="1800"/>
              </a:spcBef>
              <a:spcAft>
                <a:spcPts val="0"/>
              </a:spcAft>
              <a:buClr>
                <a:srgbClr val="000000"/>
              </a:buClr>
              <a:buSzPts val="3600"/>
              <a:buFont typeface="Arial"/>
              <a:buNone/>
            </a:pPr>
            <a:r>
              <a:rPr lang="en-US" sz="3600" i="0" u="none" strike="noStrike" cap="none">
                <a:solidFill>
                  <a:schemeClr val="dk1"/>
                </a:solidFill>
                <a:latin typeface="Calibri"/>
                <a:ea typeface="Calibri"/>
                <a:cs typeface="Calibri"/>
                <a:sym typeface="Calibri"/>
              </a:rPr>
              <a:t>If they do, address them. </a:t>
            </a:r>
            <a:endParaRPr sz="3600" i="0" u="none" strike="noStrike" cap="none">
              <a:solidFill>
                <a:schemeClr val="dk1"/>
              </a:solidFill>
              <a:latin typeface="Calibri"/>
              <a:ea typeface="Calibri"/>
              <a:cs typeface="Calibri"/>
              <a:sym typeface="Calibri"/>
            </a:endParaRPr>
          </a:p>
        </p:txBody>
      </p:sp>
      <p:sp>
        <p:nvSpPr>
          <p:cNvPr id="357" name="Google Shape;357;p44"/>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Applied Ethics in HCI </a:t>
            </a:r>
            <a:endParaRPr sz="3600" b="1">
              <a:solidFill>
                <a:schemeClr val="dk2"/>
              </a:solidFill>
              <a:latin typeface="Calibri"/>
              <a:ea typeface="Calibri"/>
              <a:cs typeface="Calibri"/>
              <a:sym typeface="Calibri"/>
            </a:endParaRPr>
          </a:p>
        </p:txBody>
      </p:sp>
      <p:pic>
        <p:nvPicPr>
          <p:cNvPr id="358" name="Google Shape;358;p44"/>
          <p:cNvPicPr preferRelativeResize="0"/>
          <p:nvPr/>
        </p:nvPicPr>
        <p:blipFill>
          <a:blip r:embed="rId4">
            <a:alphaModFix/>
          </a:blip>
          <a:stretch>
            <a:fillRect/>
          </a:stretch>
        </p:blipFill>
        <p:spPr>
          <a:xfrm>
            <a:off x="5714990" y="0"/>
            <a:ext cx="3429012"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45"/>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365" name="Google Shape;365;p45"/>
          <p:cNvSpPr txBox="1"/>
          <p:nvPr/>
        </p:nvSpPr>
        <p:spPr>
          <a:xfrm>
            <a:off x="157154" y="1394225"/>
            <a:ext cx="5557800" cy="3632700"/>
          </a:xfrm>
          <a:prstGeom prst="rect">
            <a:avLst/>
          </a:prstGeom>
          <a:noFill/>
          <a:ln>
            <a:noFill/>
          </a:ln>
        </p:spPr>
        <p:txBody>
          <a:bodyPr spcFirstLastPara="1" wrap="square" lIns="91425" tIns="45700" rIns="91425" bIns="45700" anchor="t" anchorCtr="0">
            <a:spAutoFit/>
          </a:bodyPr>
          <a:lstStyle/>
          <a:p>
            <a:pPr marL="457200" lvl="0" indent="0" algn="l" rtl="0">
              <a:spcBef>
                <a:spcPts val="1800"/>
              </a:spcBef>
              <a:spcAft>
                <a:spcPts val="0"/>
              </a:spcAft>
              <a:buClr>
                <a:schemeClr val="dk1"/>
              </a:buClr>
              <a:buSzPts val="3600"/>
              <a:buFont typeface="Arial"/>
              <a:buNone/>
            </a:pPr>
            <a:r>
              <a:rPr lang="en-US" b="1">
                <a:solidFill>
                  <a:schemeClr val="dk1"/>
                </a:solidFill>
                <a:latin typeface="Calibri"/>
                <a:ea typeface="Calibri"/>
                <a:cs typeface="Calibri"/>
                <a:sym typeface="Calibri"/>
              </a:rPr>
              <a:t>5. Voluntary Participation &amp; Early Termination</a:t>
            </a:r>
            <a:endParaRPr sz="3600" b="1">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Calibri"/>
                <a:ea typeface="Calibri"/>
                <a:cs typeface="Calibri"/>
                <a:sym typeface="Calibri"/>
              </a:rPr>
              <a:t>Make it clear</a:t>
            </a:r>
            <a:r>
              <a:rPr lang="en-US" sz="3600" i="0" u="none" strike="noStrike" cap="none">
                <a:solidFill>
                  <a:schemeClr val="dk1"/>
                </a:solidFill>
                <a:latin typeface="Calibri"/>
                <a:ea typeface="Calibri"/>
                <a:cs typeface="Calibri"/>
                <a:sym typeface="Calibri"/>
              </a:rPr>
              <a:t> to your participants that </a:t>
            </a:r>
            <a:r>
              <a:rPr lang="en-US" sz="3600" b="1" i="0" u="none" strike="noStrike" cap="none">
                <a:solidFill>
                  <a:schemeClr val="dk1"/>
                </a:solidFill>
                <a:latin typeface="Calibri"/>
                <a:ea typeface="Calibri"/>
                <a:cs typeface="Calibri"/>
                <a:sym typeface="Calibri"/>
              </a:rPr>
              <a:t>they can ask questions</a:t>
            </a:r>
            <a:r>
              <a:rPr lang="en-US" sz="3600" i="0" u="none" strike="noStrike" cap="none">
                <a:solidFill>
                  <a:schemeClr val="dk1"/>
                </a:solidFill>
                <a:latin typeface="Calibri"/>
                <a:ea typeface="Calibri"/>
                <a:cs typeface="Calibri"/>
                <a:sym typeface="Calibri"/>
              </a:rPr>
              <a:t>, take a </a:t>
            </a:r>
            <a:r>
              <a:rPr lang="en-US" sz="3600" b="1" i="0" u="none" strike="noStrike" cap="none">
                <a:solidFill>
                  <a:schemeClr val="dk1"/>
                </a:solidFill>
                <a:latin typeface="Calibri"/>
                <a:ea typeface="Calibri"/>
                <a:cs typeface="Calibri"/>
                <a:sym typeface="Calibri"/>
              </a:rPr>
              <a:t>break</a:t>
            </a:r>
            <a:r>
              <a:rPr lang="en-US" sz="3600" i="0" u="none" strike="noStrike" cap="none">
                <a:solidFill>
                  <a:schemeClr val="dk1"/>
                </a:solidFill>
                <a:latin typeface="Calibri"/>
                <a:ea typeface="Calibri"/>
                <a:cs typeface="Calibri"/>
                <a:sym typeface="Calibri"/>
              </a:rPr>
              <a:t>, or even </a:t>
            </a:r>
            <a:r>
              <a:rPr lang="en-US" sz="3600" b="1" i="0" u="none" strike="noStrike" cap="none">
                <a:solidFill>
                  <a:schemeClr val="dk1"/>
                </a:solidFill>
                <a:latin typeface="Calibri"/>
                <a:ea typeface="Calibri"/>
                <a:cs typeface="Calibri"/>
                <a:sym typeface="Calibri"/>
              </a:rPr>
              <a:t>end the study</a:t>
            </a:r>
            <a:r>
              <a:rPr lang="en-US" sz="3600" i="0" u="none" strike="noStrike" cap="none">
                <a:solidFill>
                  <a:schemeClr val="dk1"/>
                </a:solidFill>
                <a:latin typeface="Calibri"/>
                <a:ea typeface="Calibri"/>
                <a:cs typeface="Calibri"/>
                <a:sym typeface="Calibri"/>
              </a:rPr>
              <a:t> at any time, if they want to. </a:t>
            </a:r>
            <a:endParaRPr sz="3600" b="1" i="0" u="none" strike="noStrike" cap="none">
              <a:solidFill>
                <a:schemeClr val="dk1"/>
              </a:solidFill>
              <a:latin typeface="Calibri"/>
              <a:ea typeface="Calibri"/>
              <a:cs typeface="Calibri"/>
              <a:sym typeface="Calibri"/>
            </a:endParaRPr>
          </a:p>
        </p:txBody>
      </p:sp>
      <p:sp>
        <p:nvSpPr>
          <p:cNvPr id="366" name="Google Shape;366;p45"/>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Applied Ethics in HCI </a:t>
            </a:r>
            <a:endParaRPr sz="3600" b="1">
              <a:solidFill>
                <a:schemeClr val="dk2"/>
              </a:solidFill>
              <a:latin typeface="Calibri"/>
              <a:ea typeface="Calibri"/>
              <a:cs typeface="Calibri"/>
              <a:sym typeface="Calibri"/>
            </a:endParaRPr>
          </a:p>
        </p:txBody>
      </p:sp>
      <p:pic>
        <p:nvPicPr>
          <p:cNvPr id="367" name="Google Shape;367;p45"/>
          <p:cNvPicPr preferRelativeResize="0"/>
          <p:nvPr/>
        </p:nvPicPr>
        <p:blipFill>
          <a:blip r:embed="rId4">
            <a:alphaModFix/>
          </a:blip>
          <a:stretch>
            <a:fillRect/>
          </a:stretch>
        </p:blipFill>
        <p:spPr>
          <a:xfrm>
            <a:off x="5714990" y="0"/>
            <a:ext cx="3429012"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46"/>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374" name="Google Shape;374;p46"/>
          <p:cNvSpPr txBox="1"/>
          <p:nvPr/>
        </p:nvSpPr>
        <p:spPr>
          <a:xfrm>
            <a:off x="157154" y="1394225"/>
            <a:ext cx="5557800" cy="3632700"/>
          </a:xfrm>
          <a:prstGeom prst="rect">
            <a:avLst/>
          </a:prstGeom>
          <a:noFill/>
          <a:ln>
            <a:noFill/>
          </a:ln>
        </p:spPr>
        <p:txBody>
          <a:bodyPr spcFirstLastPara="1" wrap="square" lIns="91425" tIns="45700" rIns="91425" bIns="45700" anchor="t" anchorCtr="0">
            <a:spAutoFit/>
          </a:bodyPr>
          <a:lstStyle/>
          <a:p>
            <a:pPr marL="457200" lvl="0" indent="0" algn="l" rtl="0">
              <a:spcBef>
                <a:spcPts val="1800"/>
              </a:spcBef>
              <a:spcAft>
                <a:spcPts val="0"/>
              </a:spcAft>
              <a:buClr>
                <a:schemeClr val="dk1"/>
              </a:buClr>
              <a:buSzPts val="3600"/>
              <a:buFont typeface="Arial"/>
              <a:buNone/>
            </a:pPr>
            <a:r>
              <a:rPr lang="en-US" b="1">
                <a:solidFill>
                  <a:schemeClr val="dk1"/>
                </a:solidFill>
                <a:latin typeface="Calibri"/>
                <a:ea typeface="Calibri"/>
                <a:cs typeface="Calibri"/>
                <a:sym typeface="Calibri"/>
              </a:rPr>
              <a:t>6. Incentives upon Completion</a:t>
            </a:r>
            <a:endParaRPr sz="360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600"/>
              <a:buFont typeface="Arial"/>
              <a:buNone/>
            </a:pPr>
            <a:r>
              <a:rPr lang="en-US" sz="3600" i="0" u="none" strike="noStrike" cap="none">
                <a:solidFill>
                  <a:schemeClr val="dk1"/>
                </a:solidFill>
                <a:latin typeface="Calibri"/>
                <a:ea typeface="Calibri"/>
                <a:cs typeface="Calibri"/>
                <a:sym typeface="Calibri"/>
              </a:rPr>
              <a:t>If you offer </a:t>
            </a:r>
            <a:r>
              <a:rPr lang="en-US" sz="3600" b="1" i="0" u="none" strike="noStrike" cap="none">
                <a:solidFill>
                  <a:schemeClr val="dk1"/>
                </a:solidFill>
                <a:latin typeface="Calibri"/>
                <a:ea typeface="Calibri"/>
                <a:cs typeface="Calibri"/>
                <a:sym typeface="Calibri"/>
              </a:rPr>
              <a:t>compensation</a:t>
            </a:r>
            <a:r>
              <a:rPr lang="en-US" sz="3600" i="0" u="none" strike="noStrike" cap="none">
                <a:solidFill>
                  <a:schemeClr val="dk1"/>
                </a:solidFill>
                <a:latin typeface="Calibri"/>
                <a:ea typeface="Calibri"/>
                <a:cs typeface="Calibri"/>
                <a:sym typeface="Calibri"/>
              </a:rPr>
              <a:t>, you may </a:t>
            </a:r>
            <a:r>
              <a:rPr lang="en-US" sz="3600" b="1" i="0" u="none" strike="noStrike" cap="none">
                <a:solidFill>
                  <a:schemeClr val="dk1"/>
                </a:solidFill>
                <a:latin typeface="Calibri"/>
                <a:ea typeface="Calibri"/>
                <a:cs typeface="Calibri"/>
                <a:sym typeface="Calibri"/>
              </a:rPr>
              <a:t>consider </a:t>
            </a:r>
            <a:r>
              <a:rPr lang="en-US" sz="3600" i="0" u="none" strike="noStrike" cap="none">
                <a:solidFill>
                  <a:schemeClr val="dk1"/>
                </a:solidFill>
                <a:latin typeface="Calibri"/>
                <a:ea typeface="Calibri"/>
                <a:cs typeface="Calibri"/>
                <a:sym typeface="Calibri"/>
              </a:rPr>
              <a:t>the actual </a:t>
            </a:r>
            <a:r>
              <a:rPr lang="en-US" sz="3600" b="1" i="0" u="none" strike="noStrike" cap="none">
                <a:solidFill>
                  <a:schemeClr val="dk1"/>
                </a:solidFill>
                <a:latin typeface="Calibri"/>
                <a:ea typeface="Calibri"/>
                <a:cs typeface="Calibri"/>
                <a:sym typeface="Calibri"/>
              </a:rPr>
              <a:t>payout </a:t>
            </a:r>
            <a:r>
              <a:rPr lang="en-US" sz="3600" i="0" u="none" strike="noStrike" cap="none">
                <a:solidFill>
                  <a:schemeClr val="dk1"/>
                </a:solidFill>
                <a:latin typeface="Calibri"/>
                <a:ea typeface="Calibri"/>
                <a:cs typeface="Calibri"/>
                <a:sym typeface="Calibri"/>
              </a:rPr>
              <a:t>based on the p</a:t>
            </a:r>
            <a:r>
              <a:rPr lang="en-US" sz="3600" b="1" i="0" u="none" strike="noStrike" cap="none">
                <a:solidFill>
                  <a:schemeClr val="dk1"/>
                </a:solidFill>
                <a:latin typeface="Calibri"/>
                <a:ea typeface="Calibri"/>
                <a:cs typeface="Calibri"/>
                <a:sym typeface="Calibri"/>
              </a:rPr>
              <a:t>articipant’s study completion. </a:t>
            </a:r>
            <a:endParaRPr sz="3600" b="1" i="0" u="none" strike="noStrike" cap="none">
              <a:solidFill>
                <a:schemeClr val="dk1"/>
              </a:solidFill>
              <a:latin typeface="Calibri"/>
              <a:ea typeface="Calibri"/>
              <a:cs typeface="Calibri"/>
              <a:sym typeface="Calibri"/>
            </a:endParaRPr>
          </a:p>
        </p:txBody>
      </p:sp>
      <p:sp>
        <p:nvSpPr>
          <p:cNvPr id="375" name="Google Shape;375;p46"/>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b="1">
                <a:solidFill>
                  <a:schemeClr val="dk2"/>
                </a:solidFill>
                <a:latin typeface="Calibri"/>
                <a:ea typeface="Calibri"/>
                <a:cs typeface="Calibri"/>
                <a:sym typeface="Calibri"/>
              </a:rPr>
              <a:t>Applied Ethics in HCI </a:t>
            </a:r>
            <a:endParaRPr sz="3600" b="1">
              <a:solidFill>
                <a:schemeClr val="dk2"/>
              </a:solidFill>
              <a:latin typeface="Calibri"/>
              <a:ea typeface="Calibri"/>
              <a:cs typeface="Calibri"/>
              <a:sym typeface="Calibri"/>
            </a:endParaRPr>
          </a:p>
        </p:txBody>
      </p:sp>
      <p:pic>
        <p:nvPicPr>
          <p:cNvPr id="376" name="Google Shape;376;p46"/>
          <p:cNvPicPr preferRelativeResize="0"/>
          <p:nvPr/>
        </p:nvPicPr>
        <p:blipFill>
          <a:blip r:embed="rId4">
            <a:alphaModFix/>
          </a:blip>
          <a:stretch>
            <a:fillRect/>
          </a:stretch>
        </p:blipFill>
        <p:spPr>
          <a:xfrm>
            <a:off x="5714990" y="0"/>
            <a:ext cx="3429012"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84" name="Google Shape;84;p16"/>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For example…</a:t>
            </a:r>
            <a:endParaRPr sz="3600" b="1">
              <a:latin typeface="Calibri"/>
              <a:ea typeface="Calibri"/>
              <a:cs typeface="Calibri"/>
              <a:sym typeface="Calibri"/>
            </a:endParaRPr>
          </a:p>
        </p:txBody>
      </p:sp>
      <p:sp>
        <p:nvSpPr>
          <p:cNvPr id="85" name="Google Shape;85;p16"/>
          <p:cNvSpPr txBox="1"/>
          <p:nvPr/>
        </p:nvSpPr>
        <p:spPr>
          <a:xfrm>
            <a:off x="520700" y="1891900"/>
            <a:ext cx="2575800" cy="224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200"/>
              </a:spcBef>
              <a:spcAft>
                <a:spcPts val="0"/>
              </a:spcAft>
              <a:buNone/>
            </a:pPr>
            <a:r>
              <a:rPr lang="en-US" sz="2600">
                <a:latin typeface="Calibri"/>
                <a:ea typeface="Calibri"/>
                <a:cs typeface="Calibri"/>
                <a:sym typeface="Calibri"/>
              </a:rPr>
              <a:t>…when we work with </a:t>
            </a:r>
            <a:r>
              <a:rPr lang="en-US" sz="2600" b="1">
                <a:latin typeface="Calibri"/>
                <a:ea typeface="Calibri"/>
                <a:cs typeface="Calibri"/>
                <a:sym typeface="Calibri"/>
              </a:rPr>
              <a:t>people with disabilities</a:t>
            </a:r>
            <a:r>
              <a:rPr lang="en-US" sz="2600">
                <a:latin typeface="Calibri"/>
                <a:ea typeface="Calibri"/>
                <a:cs typeface="Calibri"/>
                <a:sym typeface="Calibri"/>
              </a:rPr>
              <a:t> (or diverse abilities) </a:t>
            </a:r>
            <a:endParaRPr sz="2600" i="0" u="none" strike="noStrike" cap="none">
              <a:solidFill>
                <a:srgbClr val="000000"/>
              </a:solidFill>
              <a:latin typeface="Calibri"/>
              <a:ea typeface="Calibri"/>
              <a:cs typeface="Calibri"/>
              <a:sym typeface="Calibri"/>
            </a:endParaRPr>
          </a:p>
          <a:p>
            <a:pPr marL="0" marR="0" lvl="0" indent="0" algn="l" rtl="0">
              <a:lnSpc>
                <a:spcPct val="100000"/>
              </a:lnSpc>
              <a:spcBef>
                <a:spcPts val="1200"/>
              </a:spcBef>
              <a:spcAft>
                <a:spcPts val="0"/>
              </a:spcAft>
              <a:buNone/>
            </a:pPr>
            <a:r>
              <a:rPr lang="en-US" sz="2600" i="0" u="none" strike="noStrike" cap="none">
                <a:solidFill>
                  <a:srgbClr val="000000"/>
                </a:solidFill>
                <a:latin typeface="Calibri"/>
                <a:ea typeface="Calibri"/>
                <a:cs typeface="Calibri"/>
                <a:sym typeface="Calibri"/>
              </a:rPr>
              <a:t>  </a:t>
            </a:r>
            <a:endParaRPr sz="2600" i="0" u="none" strike="noStrike" cap="none">
              <a:solidFill>
                <a:srgbClr val="000000"/>
              </a:solidFill>
              <a:latin typeface="Calibri"/>
              <a:ea typeface="Calibri"/>
              <a:cs typeface="Calibri"/>
              <a:sym typeface="Calibri"/>
            </a:endParaRPr>
          </a:p>
        </p:txBody>
      </p:sp>
      <p:pic>
        <p:nvPicPr>
          <p:cNvPr id="86" name="Google Shape;86;p16" descr="Did you know that it’s more likely that your customers with disabilities acquired them through injury 🤕 or other factors, rather than being born with them? &#10;&#10;#Accessibility #InclusiveDesign #DisabilityAwareness #Disability #Inclusion #TechDiversity #UX #UXDesign #ProductDesign #BraveUX&#10;&#10;======&#10;&#10;Watch the full interview:&#10;👉  https://youtu.be/1LV2YQrDGcw&#10;&#10;Subscribe to the channel:&#10;🔔  https://bit.ly/311OgpS&#10;&#10;======&#10;&#10;Who is Sheri Byrne-Haber?&#10;&#10;Sheri is a world-leading expert in, and evangelist and advocate for making the world a more accessible place for people with disabilities, best known for launching digital accessibility programmes at multiple Fortune 200 companies, including McDonald’s, Albertsons, and VMware. &#10;&#10;Find Sheri here:&#10;&#10;LinkedIn: https://www.linkedin.com/in/sheribyrnehaber/&#10;Twitter: https://twitter.com/ByrneHaber&#10;Website: https://sheribyrnehaber.com/&#10;Medium: https://sheribyrnehaber.medium.com/&#10;&#10;Resources:&#10;&#10;📙 &amp; 🎧 Giving a Damn About Accessibility:&#10;https://accessibility.uxdesign.cc/ (Free download!)&#10;&#10;📺 UXR with Participants with Disabilities:&#10;https://joinlearners.com/talk/uxr-with-participants-with-disabilities&#10;&#10;======&#10;&#10;Liked what you saw and want to see more?&#10;&#10;Subscribe to the channel:&#10;🔔  https://bit.ly/311OgpS&#10;&#10;You can also subscribe and listen to the Brave UX podcast on:&#10;&#10;🎧  Apple Podcasts - https://apple.co/3rzixVc&#10;🎧  Spotify - https://spoti.fi/3q47pPA&#10;🎧  iHeart Radio - https://ihr.fm/2MLLQoG&#10;🎧  Google Podcasts - https://bit.ly/2LCXXUn&#10;🎧  TuneIn + Alexa - https://bit.ly/3jAVkz7&#10;🎧  Stitcher - https://bit.ly/3ezPSw0&#10;&#10;Follow us on our other social channels for more great UX research and product management tips, interviews and insights!&#10;&#10;🤝  LinkedIn: https://www.linkedin.com/company/the-...&#10;📷  Instagram: https://www.instagram.com/thespaceinb...&#10;📝  Blog: coming soon!&#10;&#10;======&#10;&#10;Hosted by Brendan Jarvis:&#10;&#10;LinkedIn: https://www.linkedin.com/in/brendanjarvis/&#10;Website: https://thespaceinbetween.co.nz/&#10;Twitter: https://twitter.com/brendanjarvis/" title="Ethical considerations when doing UX research with people who have disabilities">
            <a:hlinkClick r:id="rId4"/>
          </p:cNvPr>
          <p:cNvPicPr preferRelativeResize="0"/>
          <p:nvPr/>
        </p:nvPicPr>
        <p:blipFill>
          <a:blip r:embed="rId5">
            <a:alphaModFix/>
          </a:blip>
          <a:stretch>
            <a:fillRect/>
          </a:stretch>
        </p:blipFill>
        <p:spPr>
          <a:xfrm>
            <a:off x="3654575" y="1955675"/>
            <a:ext cx="5260825" cy="2959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93" name="Google Shape;93;p17"/>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For example…</a:t>
            </a:r>
            <a:endParaRPr sz="3600" b="1">
              <a:latin typeface="Calibri"/>
              <a:ea typeface="Calibri"/>
              <a:cs typeface="Calibri"/>
              <a:sym typeface="Calibri"/>
            </a:endParaRPr>
          </a:p>
        </p:txBody>
      </p:sp>
      <p:sp>
        <p:nvSpPr>
          <p:cNvPr id="94" name="Google Shape;94;p17"/>
          <p:cNvSpPr txBox="1"/>
          <p:nvPr/>
        </p:nvSpPr>
        <p:spPr>
          <a:xfrm>
            <a:off x="520700" y="1891900"/>
            <a:ext cx="2575800" cy="264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200"/>
              </a:spcBef>
              <a:spcAft>
                <a:spcPts val="0"/>
              </a:spcAft>
              <a:buNone/>
            </a:pPr>
            <a:r>
              <a:rPr lang="en-US" sz="2600">
                <a:latin typeface="Calibri"/>
                <a:ea typeface="Calibri"/>
                <a:cs typeface="Calibri"/>
                <a:sym typeface="Calibri"/>
              </a:rPr>
              <a:t>…when we work with minors or </a:t>
            </a:r>
            <a:r>
              <a:rPr lang="en-US" sz="2600" b="1">
                <a:latin typeface="Calibri"/>
                <a:ea typeface="Calibri"/>
                <a:cs typeface="Calibri"/>
                <a:sym typeface="Calibri"/>
              </a:rPr>
              <a:t>children </a:t>
            </a:r>
            <a:r>
              <a:rPr lang="en-US" sz="2600">
                <a:latin typeface="Calibri"/>
                <a:ea typeface="Calibri"/>
                <a:cs typeface="Calibri"/>
                <a:sym typeface="Calibri"/>
              </a:rPr>
              <a:t>or other </a:t>
            </a:r>
            <a:r>
              <a:rPr lang="en-US" sz="2600" b="1">
                <a:latin typeface="Calibri"/>
                <a:ea typeface="Calibri"/>
                <a:cs typeface="Calibri"/>
                <a:sym typeface="Calibri"/>
              </a:rPr>
              <a:t>vulnerable groups </a:t>
            </a:r>
            <a:endParaRPr sz="2600" b="1" i="0" u="none" strike="noStrike" cap="none">
              <a:solidFill>
                <a:srgbClr val="000000"/>
              </a:solidFill>
              <a:latin typeface="Calibri"/>
              <a:ea typeface="Calibri"/>
              <a:cs typeface="Calibri"/>
              <a:sym typeface="Calibri"/>
            </a:endParaRPr>
          </a:p>
          <a:p>
            <a:pPr marL="0" marR="0" lvl="0" indent="0" algn="l" rtl="0">
              <a:lnSpc>
                <a:spcPct val="100000"/>
              </a:lnSpc>
              <a:spcBef>
                <a:spcPts val="1200"/>
              </a:spcBef>
              <a:spcAft>
                <a:spcPts val="0"/>
              </a:spcAft>
              <a:buNone/>
            </a:pPr>
            <a:r>
              <a:rPr lang="en-US" sz="2600" i="0" u="none" strike="noStrike" cap="none">
                <a:solidFill>
                  <a:srgbClr val="000000"/>
                </a:solidFill>
                <a:latin typeface="Calibri"/>
                <a:ea typeface="Calibri"/>
                <a:cs typeface="Calibri"/>
                <a:sym typeface="Calibri"/>
              </a:rPr>
              <a:t>  </a:t>
            </a:r>
            <a:endParaRPr sz="2600" i="0" u="none" strike="noStrike" cap="none">
              <a:solidFill>
                <a:srgbClr val="000000"/>
              </a:solidFill>
              <a:latin typeface="Calibri"/>
              <a:ea typeface="Calibri"/>
              <a:cs typeface="Calibri"/>
              <a:sym typeface="Calibri"/>
            </a:endParaRPr>
          </a:p>
        </p:txBody>
      </p:sp>
      <p:pic>
        <p:nvPicPr>
          <p:cNvPr id="95" name="Google Shape;95;p17" descr="Associate Professor, Director, Nicola Taylor from The Children's Issues Centre at the University of Otago (New Zealand) speaks about Ethical Research Involving Children." title="Associate Professor Nicola Taylor on Ethical Research Involving Children">
            <a:hlinkClick r:id="rId4"/>
          </p:cNvPr>
          <p:cNvPicPr preferRelativeResize="0"/>
          <p:nvPr/>
        </p:nvPicPr>
        <p:blipFill>
          <a:blip r:embed="rId5">
            <a:alphaModFix/>
          </a:blip>
          <a:stretch>
            <a:fillRect/>
          </a:stretch>
        </p:blipFill>
        <p:spPr>
          <a:xfrm>
            <a:off x="3654556" y="1955675"/>
            <a:ext cx="5260845" cy="2959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8"/>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102" name="Google Shape;102;p18"/>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so what…where ethics ever an issue?</a:t>
            </a:r>
            <a:endParaRPr sz="3600" b="1">
              <a:solidFill>
                <a:schemeClr val="dk2"/>
              </a:solidFill>
              <a:latin typeface="Calibri"/>
              <a:ea typeface="Calibri"/>
              <a:cs typeface="Calibri"/>
              <a:sym typeface="Calibri"/>
            </a:endParaRPr>
          </a:p>
        </p:txBody>
      </p:sp>
      <p:sp>
        <p:nvSpPr>
          <p:cNvPr id="103" name="Google Shape;103;p18"/>
          <p:cNvSpPr txBox="1"/>
          <p:nvPr/>
        </p:nvSpPr>
        <p:spPr>
          <a:xfrm>
            <a:off x="520700" y="1891900"/>
            <a:ext cx="7557600" cy="200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200"/>
              </a:spcBef>
              <a:spcAft>
                <a:spcPts val="0"/>
              </a:spcAft>
              <a:buNone/>
            </a:pPr>
            <a:r>
              <a:rPr lang="en-US" sz="2600" b="1">
                <a:latin typeface="Calibri"/>
                <a:ea typeface="Calibri"/>
                <a:cs typeface="Calibri"/>
                <a:sym typeface="Calibri"/>
              </a:rPr>
              <a:t>Question</a:t>
            </a:r>
            <a:endParaRPr sz="2600" b="1">
              <a:latin typeface="Calibri"/>
              <a:ea typeface="Calibri"/>
              <a:cs typeface="Calibri"/>
              <a:sym typeface="Calibri"/>
            </a:endParaRPr>
          </a:p>
          <a:p>
            <a:pPr marL="0" marR="0" lvl="0" indent="0" algn="l" rtl="0">
              <a:lnSpc>
                <a:spcPct val="100000"/>
              </a:lnSpc>
              <a:spcBef>
                <a:spcPts val="1200"/>
              </a:spcBef>
              <a:spcAft>
                <a:spcPts val="0"/>
              </a:spcAft>
              <a:buNone/>
            </a:pPr>
            <a:r>
              <a:rPr lang="en-US" sz="2600">
                <a:latin typeface="Calibri"/>
                <a:ea typeface="Calibri"/>
                <a:cs typeface="Calibri"/>
                <a:sym typeface="Calibri"/>
              </a:rPr>
              <a:t>Did we (researchers, experimenters ) ever mess up working with other people? </a:t>
            </a:r>
            <a:endParaRPr sz="2600" i="0" u="none" strike="noStrike" cap="none">
              <a:solidFill>
                <a:srgbClr val="000000"/>
              </a:solidFill>
              <a:latin typeface="Calibri"/>
              <a:ea typeface="Calibri"/>
              <a:cs typeface="Calibri"/>
              <a:sym typeface="Calibri"/>
            </a:endParaRPr>
          </a:p>
          <a:p>
            <a:pPr marL="0" marR="0" lvl="0" indent="0" algn="l" rtl="0">
              <a:lnSpc>
                <a:spcPct val="100000"/>
              </a:lnSpc>
              <a:spcBef>
                <a:spcPts val="1200"/>
              </a:spcBef>
              <a:spcAft>
                <a:spcPts val="0"/>
              </a:spcAft>
              <a:buNone/>
            </a:pPr>
            <a:r>
              <a:rPr lang="en-US" sz="2600" i="0" u="none" strike="noStrike" cap="none">
                <a:solidFill>
                  <a:srgbClr val="000000"/>
                </a:solidFill>
                <a:latin typeface="Calibri"/>
                <a:ea typeface="Calibri"/>
                <a:cs typeface="Calibri"/>
                <a:sym typeface="Calibri"/>
              </a:rPr>
              <a:t>  </a:t>
            </a:r>
            <a:endParaRPr sz="2600" i="0" u="none" strike="noStrike" cap="non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9"/>
          <p:cNvPicPr preferRelativeResize="0"/>
          <p:nvPr/>
        </p:nvPicPr>
        <p:blipFill rotWithShape="1">
          <a:blip r:embed="rId3">
            <a:alphaModFix amt="22000"/>
          </a:blip>
          <a:srcRect b="15597"/>
          <a:stretch/>
        </p:blipFill>
        <p:spPr>
          <a:xfrm>
            <a:off x="0" y="0"/>
            <a:ext cx="9144002" cy="5143500"/>
          </a:xfrm>
          <a:prstGeom prst="rect">
            <a:avLst/>
          </a:prstGeom>
          <a:noFill/>
          <a:ln>
            <a:noFill/>
          </a:ln>
        </p:spPr>
      </p:pic>
      <p:sp>
        <p:nvSpPr>
          <p:cNvPr id="110" name="Google Shape;110;p19"/>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so what…where ethics ever an issue?</a:t>
            </a:r>
            <a:endParaRPr sz="3600" b="1">
              <a:solidFill>
                <a:schemeClr val="dk2"/>
              </a:solidFill>
              <a:latin typeface="Calibri"/>
              <a:ea typeface="Calibri"/>
              <a:cs typeface="Calibri"/>
              <a:sym typeface="Calibri"/>
            </a:endParaRPr>
          </a:p>
        </p:txBody>
      </p:sp>
      <p:sp>
        <p:nvSpPr>
          <p:cNvPr id="111" name="Google Shape;111;p19"/>
          <p:cNvSpPr txBox="1"/>
          <p:nvPr/>
        </p:nvSpPr>
        <p:spPr>
          <a:xfrm>
            <a:off x="520700" y="1891900"/>
            <a:ext cx="7557600" cy="31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1200"/>
              </a:spcBef>
              <a:spcAft>
                <a:spcPts val="0"/>
              </a:spcAft>
              <a:buNone/>
            </a:pPr>
            <a:r>
              <a:rPr lang="en-US" sz="2600" b="1">
                <a:latin typeface="Calibri"/>
                <a:ea typeface="Calibri"/>
                <a:cs typeface="Calibri"/>
                <a:sym typeface="Calibri"/>
              </a:rPr>
              <a:t>Question</a:t>
            </a:r>
            <a:endParaRPr sz="2600" b="1">
              <a:latin typeface="Calibri"/>
              <a:ea typeface="Calibri"/>
              <a:cs typeface="Calibri"/>
              <a:sym typeface="Calibri"/>
            </a:endParaRPr>
          </a:p>
          <a:p>
            <a:pPr marL="0" marR="0" lvl="0" indent="0" algn="l" rtl="0">
              <a:lnSpc>
                <a:spcPct val="100000"/>
              </a:lnSpc>
              <a:spcBef>
                <a:spcPts val="1200"/>
              </a:spcBef>
              <a:spcAft>
                <a:spcPts val="0"/>
              </a:spcAft>
              <a:buNone/>
            </a:pPr>
            <a:r>
              <a:rPr lang="en-US" sz="2600">
                <a:latin typeface="Calibri"/>
                <a:ea typeface="Calibri"/>
                <a:cs typeface="Calibri"/>
                <a:sym typeface="Calibri"/>
              </a:rPr>
              <a:t>Did we (researchers, experimenters ) ever mess up working with other people?</a:t>
            </a:r>
            <a:endParaRPr sz="2600">
              <a:latin typeface="Calibri"/>
              <a:ea typeface="Calibri"/>
              <a:cs typeface="Calibri"/>
              <a:sym typeface="Calibri"/>
            </a:endParaRPr>
          </a:p>
          <a:p>
            <a:pPr marL="0" marR="0" lvl="0" indent="0" algn="l" rtl="0">
              <a:lnSpc>
                <a:spcPct val="100000"/>
              </a:lnSpc>
              <a:spcBef>
                <a:spcPts val="1200"/>
              </a:spcBef>
              <a:spcAft>
                <a:spcPts val="0"/>
              </a:spcAft>
              <a:buNone/>
            </a:pPr>
            <a:endParaRPr sz="2600">
              <a:latin typeface="Calibri"/>
              <a:ea typeface="Calibri"/>
              <a:cs typeface="Calibri"/>
              <a:sym typeface="Calibri"/>
            </a:endParaRPr>
          </a:p>
          <a:p>
            <a:pPr marL="0" marR="0" lvl="0" indent="0" algn="l" rtl="0">
              <a:lnSpc>
                <a:spcPct val="100000"/>
              </a:lnSpc>
              <a:spcBef>
                <a:spcPts val="1200"/>
              </a:spcBef>
              <a:spcAft>
                <a:spcPts val="0"/>
              </a:spcAft>
              <a:buNone/>
            </a:pPr>
            <a:r>
              <a:rPr lang="en-US" sz="2600" b="1">
                <a:solidFill>
                  <a:srgbClr val="FF0000"/>
                </a:solidFill>
                <a:latin typeface="Calibri"/>
                <a:ea typeface="Calibri"/>
                <a:cs typeface="Calibri"/>
                <a:sym typeface="Calibri"/>
              </a:rPr>
              <a:t>Yes, we did mess up … a lot!</a:t>
            </a:r>
            <a:r>
              <a:rPr lang="en-US" sz="2600">
                <a:solidFill>
                  <a:srgbClr val="FF0000"/>
                </a:solidFill>
                <a:latin typeface="Calibri"/>
                <a:ea typeface="Calibri"/>
                <a:cs typeface="Calibri"/>
                <a:sym typeface="Calibri"/>
              </a:rPr>
              <a:t> </a:t>
            </a:r>
            <a:endParaRPr sz="2600" i="0" u="none" strike="noStrike" cap="none">
              <a:solidFill>
                <a:srgbClr val="FF0000"/>
              </a:solidFill>
              <a:latin typeface="Calibri"/>
              <a:ea typeface="Calibri"/>
              <a:cs typeface="Calibri"/>
              <a:sym typeface="Calibri"/>
            </a:endParaRPr>
          </a:p>
          <a:p>
            <a:pPr marL="0" marR="0" lvl="0" indent="0" algn="l" rtl="0">
              <a:lnSpc>
                <a:spcPct val="100000"/>
              </a:lnSpc>
              <a:spcBef>
                <a:spcPts val="1200"/>
              </a:spcBef>
              <a:spcAft>
                <a:spcPts val="0"/>
              </a:spcAft>
              <a:buNone/>
            </a:pPr>
            <a:r>
              <a:rPr lang="en-US" sz="2600" i="0" u="none" strike="noStrike" cap="none">
                <a:solidFill>
                  <a:srgbClr val="000000"/>
                </a:solidFill>
                <a:latin typeface="Calibri"/>
                <a:ea typeface="Calibri"/>
                <a:cs typeface="Calibri"/>
                <a:sym typeface="Calibri"/>
              </a:rPr>
              <a:t>  </a:t>
            </a:r>
            <a:endParaRPr sz="2600" i="0" u="none" strike="noStrike" cap="non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0"/>
          <p:cNvPicPr preferRelativeResize="0"/>
          <p:nvPr/>
        </p:nvPicPr>
        <p:blipFill rotWithShape="1">
          <a:blip r:embed="rId3">
            <a:alphaModFix amt="9000"/>
          </a:blip>
          <a:srcRect b="15597"/>
          <a:stretch/>
        </p:blipFill>
        <p:spPr>
          <a:xfrm>
            <a:off x="0" y="0"/>
            <a:ext cx="9144002" cy="5143500"/>
          </a:xfrm>
          <a:prstGeom prst="rect">
            <a:avLst/>
          </a:prstGeom>
          <a:noFill/>
          <a:ln>
            <a:noFill/>
          </a:ln>
        </p:spPr>
      </p:pic>
      <p:sp>
        <p:nvSpPr>
          <p:cNvPr id="118" name="Google Shape;118;p20"/>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so what…where ethics ever an issue?</a:t>
            </a:r>
            <a:endParaRPr sz="3600" b="1">
              <a:solidFill>
                <a:schemeClr val="dk2"/>
              </a:solidFill>
              <a:latin typeface="Calibri"/>
              <a:ea typeface="Calibri"/>
              <a:cs typeface="Calibri"/>
              <a:sym typeface="Calibri"/>
            </a:endParaRPr>
          </a:p>
        </p:txBody>
      </p:sp>
      <p:sp>
        <p:nvSpPr>
          <p:cNvPr id="119" name="Google Shape;119;p20"/>
          <p:cNvSpPr txBox="1"/>
          <p:nvPr/>
        </p:nvSpPr>
        <p:spPr>
          <a:xfrm>
            <a:off x="520700" y="1282300"/>
            <a:ext cx="4903500" cy="31092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1200"/>
              </a:spcBef>
              <a:spcAft>
                <a:spcPts val="0"/>
              </a:spcAft>
              <a:buClr>
                <a:schemeClr val="dk1"/>
              </a:buClr>
              <a:buSzPts val="2800"/>
              <a:buFont typeface="Arial"/>
              <a:buNone/>
            </a:pPr>
            <a:r>
              <a:rPr lang="en-US" sz="2800">
                <a:solidFill>
                  <a:schemeClr val="dk1"/>
                </a:solidFill>
                <a:latin typeface="Calibri"/>
                <a:ea typeface="Calibri"/>
                <a:cs typeface="Calibri"/>
                <a:sym typeface="Calibri"/>
              </a:rPr>
              <a:t>As a result, people were </a:t>
            </a:r>
            <a:r>
              <a:rPr lang="en-US" sz="2800" b="1">
                <a:solidFill>
                  <a:schemeClr val="dk1"/>
                </a:solidFill>
                <a:latin typeface="Calibri"/>
                <a:ea typeface="Calibri"/>
                <a:cs typeface="Calibri"/>
                <a:sym typeface="Calibri"/>
              </a:rPr>
              <a:t>hurt </a:t>
            </a:r>
            <a:r>
              <a:rPr lang="en-US" sz="2800">
                <a:solidFill>
                  <a:schemeClr val="dk1"/>
                </a:solidFill>
                <a:latin typeface="Calibri"/>
                <a:ea typeface="Calibri"/>
                <a:cs typeface="Calibri"/>
                <a:sym typeface="Calibri"/>
              </a:rPr>
              <a:t>both, </a:t>
            </a:r>
            <a:r>
              <a:rPr lang="en-US" sz="2800" b="1">
                <a:solidFill>
                  <a:schemeClr val="dk1"/>
                </a:solidFill>
                <a:latin typeface="Calibri"/>
                <a:ea typeface="Calibri"/>
                <a:cs typeface="Calibri"/>
                <a:sym typeface="Calibri"/>
              </a:rPr>
              <a:t>psychologically </a:t>
            </a:r>
            <a:r>
              <a:rPr lang="en-US" sz="2800">
                <a:solidFill>
                  <a:schemeClr val="dk1"/>
                </a:solidFill>
                <a:latin typeface="Calibri"/>
                <a:ea typeface="Calibri"/>
                <a:cs typeface="Calibri"/>
                <a:sym typeface="Calibri"/>
              </a:rPr>
              <a:t>and </a:t>
            </a:r>
            <a:r>
              <a:rPr lang="en-US" sz="2800" b="1">
                <a:solidFill>
                  <a:schemeClr val="dk1"/>
                </a:solidFill>
                <a:latin typeface="Calibri"/>
                <a:ea typeface="Calibri"/>
                <a:cs typeface="Calibri"/>
                <a:sym typeface="Calibri"/>
              </a:rPr>
              <a:t>physically </a:t>
            </a:r>
            <a:r>
              <a:rPr lang="en-US" sz="2800">
                <a:solidFill>
                  <a:schemeClr val="dk1"/>
                </a:solidFill>
                <a:latin typeface="Calibri"/>
                <a:ea typeface="Calibri"/>
                <a:cs typeface="Calibri"/>
                <a:sym typeface="Calibri"/>
              </a:rPr>
              <a:t>and </a:t>
            </a:r>
            <a:r>
              <a:rPr lang="en-US" sz="2800" b="1">
                <a:solidFill>
                  <a:schemeClr val="dk1"/>
                </a:solidFill>
                <a:latin typeface="Calibri"/>
                <a:ea typeface="Calibri"/>
                <a:cs typeface="Calibri"/>
                <a:sym typeface="Calibri"/>
              </a:rPr>
              <a:t>suffered permanent</a:t>
            </a:r>
            <a:r>
              <a:rPr lang="en-US" sz="2800">
                <a:solidFill>
                  <a:schemeClr val="dk1"/>
                </a:solidFill>
                <a:latin typeface="Calibri"/>
                <a:ea typeface="Calibri"/>
                <a:cs typeface="Calibri"/>
                <a:sym typeface="Calibri"/>
              </a:rPr>
              <a:t> and potential </a:t>
            </a:r>
            <a:r>
              <a:rPr lang="en-US" sz="2800" b="1">
                <a:solidFill>
                  <a:schemeClr val="dk1"/>
                </a:solidFill>
                <a:latin typeface="Calibri"/>
                <a:ea typeface="Calibri"/>
                <a:cs typeface="Calibri"/>
                <a:sym typeface="Calibri"/>
              </a:rPr>
              <a:t>lethal outcomes. </a:t>
            </a:r>
            <a:endParaRPr sz="2500">
              <a:latin typeface="Calibri"/>
              <a:ea typeface="Calibri"/>
              <a:cs typeface="Calibri"/>
              <a:sym typeface="Calibri"/>
            </a:endParaRPr>
          </a:p>
        </p:txBody>
      </p:sp>
      <p:sp>
        <p:nvSpPr>
          <p:cNvPr id="120" name="Google Shape;120;p20"/>
          <p:cNvSpPr txBox="1"/>
          <p:nvPr/>
        </p:nvSpPr>
        <p:spPr>
          <a:xfrm>
            <a:off x="1371600" y="4761000"/>
            <a:ext cx="7772400" cy="30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800" u="sng">
                <a:solidFill>
                  <a:schemeClr val="hlink"/>
                </a:solidFill>
                <a:latin typeface="Calibri"/>
                <a:ea typeface="Calibri"/>
                <a:cs typeface="Calibri"/>
                <a:sym typeface="Calibri"/>
                <a:hlinkClick r:id="rId4"/>
              </a:rPr>
              <a:t>https://www.verywellmind.com/thmb/8_od0SLmLGheZxR-oagtitSpqf8=/4000x3000/filters:fill(ABEAC3,1)/5727759849_685be7a535_o-56a793f05f9b58b7d0ebdb27.jpg</a:t>
            </a:r>
            <a:r>
              <a:rPr lang="en-US" sz="800">
                <a:latin typeface="Calibri"/>
                <a:ea typeface="Calibri"/>
                <a:cs typeface="Calibri"/>
                <a:sym typeface="Calibri"/>
              </a:rPr>
              <a:t> </a:t>
            </a:r>
            <a:r>
              <a:rPr lang="en-US" sz="800" u="sng">
                <a:solidFill>
                  <a:schemeClr val="hlink"/>
                </a:solidFill>
                <a:latin typeface="Calibri"/>
                <a:ea typeface="Calibri"/>
                <a:cs typeface="Calibri"/>
                <a:sym typeface="Calibri"/>
                <a:hlinkClick r:id="rId5"/>
              </a:rPr>
              <a:t>https://psmag.com/.image/t_share/MTI3NTgxOTY0MzM2NDcwNDk0/essays-culture-1.jpg</a:t>
            </a:r>
            <a:endParaRPr sz="800">
              <a:latin typeface="Calibri"/>
              <a:ea typeface="Calibri"/>
              <a:cs typeface="Calibri"/>
              <a:sym typeface="Calibri"/>
            </a:endParaRPr>
          </a:p>
          <a:p>
            <a:pPr marL="0" lvl="0" indent="0" algn="r" rtl="0">
              <a:spcBef>
                <a:spcPts val="0"/>
              </a:spcBef>
              <a:spcAft>
                <a:spcPts val="0"/>
              </a:spcAft>
              <a:buNone/>
            </a:pPr>
            <a:endParaRPr sz="800">
              <a:latin typeface="Calibri"/>
              <a:ea typeface="Calibri"/>
              <a:cs typeface="Calibri"/>
              <a:sym typeface="Calibri"/>
            </a:endParaRPr>
          </a:p>
        </p:txBody>
      </p:sp>
      <p:pic>
        <p:nvPicPr>
          <p:cNvPr id="121" name="Google Shape;121;p20"/>
          <p:cNvPicPr preferRelativeResize="0"/>
          <p:nvPr/>
        </p:nvPicPr>
        <p:blipFill rotWithShape="1">
          <a:blip r:embed="rId6">
            <a:alphaModFix/>
          </a:blip>
          <a:srcRect l="13718"/>
          <a:stretch/>
        </p:blipFill>
        <p:spPr>
          <a:xfrm>
            <a:off x="7018575" y="1896077"/>
            <a:ext cx="1960924" cy="1278426"/>
          </a:xfrm>
          <a:prstGeom prst="rect">
            <a:avLst/>
          </a:prstGeom>
          <a:noFill/>
          <a:ln w="19050" cap="flat" cmpd="sng">
            <a:solidFill>
              <a:schemeClr val="dk2"/>
            </a:solidFill>
            <a:prstDash val="solid"/>
            <a:round/>
            <a:headEnd type="none" w="sm" len="sm"/>
            <a:tailEnd type="none" w="sm" len="sm"/>
          </a:ln>
        </p:spPr>
      </p:pic>
      <p:pic>
        <p:nvPicPr>
          <p:cNvPr id="122" name="Google Shape;122;p20"/>
          <p:cNvPicPr preferRelativeResize="0"/>
          <p:nvPr/>
        </p:nvPicPr>
        <p:blipFill>
          <a:blip r:embed="rId7">
            <a:alphaModFix/>
          </a:blip>
          <a:stretch>
            <a:fillRect/>
          </a:stretch>
        </p:blipFill>
        <p:spPr>
          <a:xfrm>
            <a:off x="6963950" y="3314100"/>
            <a:ext cx="2015550" cy="1307300"/>
          </a:xfrm>
          <a:prstGeom prst="rect">
            <a:avLst/>
          </a:prstGeom>
          <a:noFill/>
          <a:ln w="19050" cap="flat" cmpd="sng">
            <a:solidFill>
              <a:schemeClr val="dk2"/>
            </a:solidFill>
            <a:prstDash val="solid"/>
            <a:round/>
            <a:headEnd type="none" w="sm" len="sm"/>
            <a:tailEnd type="none" w="sm" len="sm"/>
          </a:ln>
        </p:spPr>
      </p:pic>
      <p:pic>
        <p:nvPicPr>
          <p:cNvPr id="123" name="Google Shape;123;p20"/>
          <p:cNvPicPr preferRelativeResize="0"/>
          <p:nvPr/>
        </p:nvPicPr>
        <p:blipFill>
          <a:blip r:embed="rId8">
            <a:alphaModFix/>
          </a:blip>
          <a:stretch>
            <a:fillRect/>
          </a:stretch>
        </p:blipFill>
        <p:spPr>
          <a:xfrm>
            <a:off x="5330775" y="1282306"/>
            <a:ext cx="1960926" cy="1160869"/>
          </a:xfrm>
          <a:prstGeom prst="rect">
            <a:avLst/>
          </a:prstGeom>
          <a:noFill/>
          <a:ln w="19050" cap="flat" cmpd="sng">
            <a:solidFill>
              <a:schemeClr val="dk2"/>
            </a:solidFill>
            <a:prstDash val="solid"/>
            <a:round/>
            <a:headEnd type="none" w="sm" len="sm"/>
            <a:tailEnd type="none" w="sm" len="sm"/>
          </a:ln>
        </p:spPr>
      </p:pic>
      <p:pic>
        <p:nvPicPr>
          <p:cNvPr id="124" name="Google Shape;124;p20"/>
          <p:cNvPicPr preferRelativeResize="0"/>
          <p:nvPr/>
        </p:nvPicPr>
        <p:blipFill>
          <a:blip r:embed="rId9">
            <a:alphaModFix/>
          </a:blip>
          <a:stretch>
            <a:fillRect/>
          </a:stretch>
        </p:blipFill>
        <p:spPr>
          <a:xfrm>
            <a:off x="5330767" y="2661825"/>
            <a:ext cx="1960933" cy="11608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445025"/>
            <a:ext cx="8520600" cy="572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4400"/>
              <a:buFont typeface="Arial"/>
              <a:buNone/>
            </a:pPr>
            <a:r>
              <a:rPr lang="en-US" sz="3600" b="1">
                <a:solidFill>
                  <a:schemeClr val="dk2"/>
                </a:solidFill>
                <a:latin typeface="Calibri"/>
                <a:ea typeface="Calibri"/>
                <a:cs typeface="Calibri"/>
                <a:sym typeface="Calibri"/>
              </a:rPr>
              <a:t>For example, Milgram Study (1961-1963) </a:t>
            </a:r>
            <a:endParaRPr sz="3600" b="1">
              <a:latin typeface="Calibri"/>
              <a:ea typeface="Calibri"/>
              <a:cs typeface="Calibri"/>
              <a:sym typeface="Calibri"/>
            </a:endParaRPr>
          </a:p>
        </p:txBody>
      </p:sp>
      <p:sp>
        <p:nvSpPr>
          <p:cNvPr id="131" name="Google Shape;131;p21"/>
          <p:cNvSpPr txBox="1"/>
          <p:nvPr/>
        </p:nvSpPr>
        <p:spPr>
          <a:xfrm rot="-5400000">
            <a:off x="7150275" y="3507275"/>
            <a:ext cx="2724300" cy="3063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800" u="sng">
                <a:solidFill>
                  <a:schemeClr val="hlink"/>
                </a:solidFill>
                <a:latin typeface="Calibri"/>
                <a:ea typeface="Calibri"/>
                <a:cs typeface="Calibri"/>
                <a:sym typeface="Calibri"/>
                <a:hlinkClick r:id="rId3"/>
              </a:rPr>
              <a:t>https://en.wikipedia.org/wiki/Milgram_experiment</a:t>
            </a:r>
            <a:r>
              <a:rPr lang="en-US" sz="800">
                <a:latin typeface="Calibri"/>
                <a:ea typeface="Calibri"/>
                <a:cs typeface="Calibri"/>
                <a:sym typeface="Calibri"/>
              </a:rPr>
              <a:t> </a:t>
            </a:r>
            <a:endParaRPr sz="800">
              <a:latin typeface="Calibri"/>
              <a:ea typeface="Calibri"/>
              <a:cs typeface="Calibri"/>
              <a:sym typeface="Calibri"/>
            </a:endParaRPr>
          </a:p>
        </p:txBody>
      </p:sp>
      <p:pic>
        <p:nvPicPr>
          <p:cNvPr id="132" name="Google Shape;132;p21"/>
          <p:cNvPicPr preferRelativeResize="0"/>
          <p:nvPr/>
        </p:nvPicPr>
        <p:blipFill>
          <a:blip r:embed="rId4">
            <a:alphaModFix/>
          </a:blip>
          <a:stretch>
            <a:fillRect/>
          </a:stretch>
        </p:blipFill>
        <p:spPr>
          <a:xfrm>
            <a:off x="457200" y="1170125"/>
            <a:ext cx="2445578" cy="3820974"/>
          </a:xfrm>
          <a:prstGeom prst="rect">
            <a:avLst/>
          </a:prstGeom>
          <a:noFill/>
          <a:ln w="19050" cap="flat" cmpd="sng">
            <a:solidFill>
              <a:schemeClr val="dk2"/>
            </a:solidFill>
            <a:prstDash val="solid"/>
            <a:round/>
            <a:headEnd type="none" w="sm" len="sm"/>
            <a:tailEnd type="none" w="sm" len="sm"/>
          </a:ln>
        </p:spPr>
      </p:pic>
      <p:pic>
        <p:nvPicPr>
          <p:cNvPr id="133" name="Google Shape;133;p21" title="Milgram experiment 1963">
            <a:hlinkClick r:id="rId5"/>
          </p:cNvPr>
          <p:cNvPicPr preferRelativeResize="0"/>
          <p:nvPr/>
        </p:nvPicPr>
        <p:blipFill>
          <a:blip r:embed="rId6">
            <a:alphaModFix/>
          </a:blip>
          <a:stretch>
            <a:fillRect/>
          </a:stretch>
        </p:blipFill>
        <p:spPr>
          <a:xfrm>
            <a:off x="3105424" y="2051550"/>
            <a:ext cx="5281825" cy="2971025"/>
          </a:xfrm>
          <a:prstGeom prst="rect">
            <a:avLst/>
          </a:prstGeom>
          <a:noFill/>
          <a:ln w="19050" cap="flat" cmpd="sng">
            <a:solidFill>
              <a:schemeClr val="dk2"/>
            </a:solidFill>
            <a:prstDash val="solid"/>
            <a:round/>
            <a:headEnd type="none" w="sm" len="sm"/>
            <a:tailEnd type="none" w="sm" len="sm"/>
          </a:ln>
        </p:spPr>
      </p:pic>
      <p:sp>
        <p:nvSpPr>
          <p:cNvPr id="134" name="Google Shape;134;p21"/>
          <p:cNvSpPr txBox="1"/>
          <p:nvPr/>
        </p:nvSpPr>
        <p:spPr>
          <a:xfrm>
            <a:off x="3086100" y="1087200"/>
            <a:ext cx="5349300" cy="894900"/>
          </a:xfrm>
          <a:prstGeom prst="rect">
            <a:avLst/>
          </a:prstGeom>
          <a:noFill/>
          <a:ln>
            <a:noFill/>
          </a:ln>
        </p:spPr>
        <p:txBody>
          <a:bodyPr spcFirstLastPara="1" wrap="square" lIns="91425" tIns="91425" rIns="91425" bIns="91425" anchor="t" anchorCtr="0">
            <a:normAutofit fontScale="55000" lnSpcReduction="20000"/>
          </a:bodyPr>
          <a:lstStyle/>
          <a:p>
            <a:pPr marL="0" lvl="0" indent="0" algn="l" rtl="0">
              <a:lnSpc>
                <a:spcPct val="115000"/>
              </a:lnSpc>
              <a:spcBef>
                <a:spcPts val="1200"/>
              </a:spcBef>
              <a:spcAft>
                <a:spcPts val="0"/>
              </a:spcAft>
              <a:buNone/>
            </a:pPr>
            <a:r>
              <a:rPr lang="en-US" sz="2400" dirty="0">
                <a:solidFill>
                  <a:schemeClr val="dk1"/>
                </a:solidFill>
                <a:latin typeface="Calibri"/>
                <a:ea typeface="Calibri"/>
                <a:cs typeface="Calibri"/>
                <a:sym typeface="Calibri"/>
              </a:rPr>
              <a:t>On the left is an ad for a </a:t>
            </a:r>
            <a:r>
              <a:rPr lang="en-US" sz="2400" i="1" dirty="0">
                <a:solidFill>
                  <a:schemeClr val="dk1"/>
                </a:solidFill>
                <a:latin typeface="Calibri"/>
                <a:ea typeface="Calibri"/>
                <a:cs typeface="Calibri"/>
                <a:sym typeface="Calibri"/>
              </a:rPr>
              <a:t>study of Memory</a:t>
            </a:r>
            <a:r>
              <a:rPr lang="en-US" sz="2400" dirty="0">
                <a:solidFill>
                  <a:schemeClr val="dk1"/>
                </a:solidFill>
                <a:latin typeface="Calibri"/>
                <a:ea typeface="Calibri"/>
                <a:cs typeface="Calibri"/>
                <a:sym typeface="Calibri"/>
              </a:rPr>
              <a:t>. </a:t>
            </a:r>
            <a:endParaRPr lang="en-US" sz="2400" dirty="0" smtClean="0">
              <a:solidFill>
                <a:schemeClr val="dk1"/>
              </a:solidFill>
              <a:latin typeface="Calibri"/>
              <a:ea typeface="Calibri"/>
              <a:cs typeface="Calibri"/>
              <a:sym typeface="Calibri"/>
            </a:endParaRPr>
          </a:p>
          <a:p>
            <a:pPr lvl="0">
              <a:lnSpc>
                <a:spcPct val="115000"/>
              </a:lnSpc>
              <a:spcBef>
                <a:spcPts val="1200"/>
              </a:spcBef>
            </a:pPr>
            <a:r>
              <a:rPr lang="en-US" sz="2400" dirty="0">
                <a:solidFill>
                  <a:schemeClr val="dk1"/>
                </a:solidFill>
                <a:latin typeface="Calibri"/>
                <a:ea typeface="Calibri"/>
                <a:cs typeface="Calibri"/>
                <a:sym typeface="Calibri"/>
              </a:rPr>
              <a:t>(</a:t>
            </a:r>
            <a:r>
              <a:rPr lang="en-US" sz="2400" dirty="0">
                <a:solidFill>
                  <a:schemeClr val="dk1"/>
                </a:solidFill>
                <a:latin typeface="Calibri"/>
                <a:ea typeface="Calibri"/>
                <a:cs typeface="Calibri"/>
                <a:sym typeface="Calibri"/>
                <a:hlinkClick r:id="rId7"/>
              </a:rPr>
              <a:t>https://youtu.be/Kzd6Ew3TraA</a:t>
            </a:r>
            <a:r>
              <a:rPr lang="en-US" sz="2400" dirty="0" smtClean="0">
                <a:solidFill>
                  <a:schemeClr val="dk1"/>
                </a:solidFill>
                <a:latin typeface="Calibri"/>
                <a:ea typeface="Calibri"/>
                <a:cs typeface="Calibri"/>
                <a:sym typeface="Calibri"/>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2567</Words>
  <Application>Microsoft Office PowerPoint</Application>
  <PresentationFormat>On-screen Show (16:9)</PresentationFormat>
  <Paragraphs>322</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Helvetica Neue</vt:lpstr>
      <vt:lpstr>Calibri</vt:lpstr>
      <vt:lpstr>Simple Light</vt:lpstr>
      <vt:lpstr> Ethics and  Protecting Human Subjects  </vt:lpstr>
      <vt:lpstr>Why are we talking about ethics?</vt:lpstr>
      <vt:lpstr>Why are we talking about ethics?</vt:lpstr>
      <vt:lpstr>For example…</vt:lpstr>
      <vt:lpstr>For example…</vt:lpstr>
      <vt:lpstr>so what…where ethics ever an issue?</vt:lpstr>
      <vt:lpstr>so what…where ethics ever an issue?</vt:lpstr>
      <vt:lpstr>so what…where ethics ever an issue?</vt:lpstr>
      <vt:lpstr>For example, Milgram Study (1961-1963) </vt:lpstr>
      <vt:lpstr>For example, Stanford Prison Experiment  (1971)  </vt:lpstr>
      <vt:lpstr>For example, Stanford Prison Experiment  (1971)  </vt:lpstr>
      <vt:lpstr>What are ethics?</vt:lpstr>
      <vt:lpstr>Toward ethical research practices and codes A short and incomplete history</vt:lpstr>
      <vt:lpstr>Toward ethical research practices and codes A short and incomplete history</vt:lpstr>
      <vt:lpstr>Nuremberg Code</vt:lpstr>
      <vt:lpstr>Nuremberg Code</vt:lpstr>
      <vt:lpstr>Kefauver Harris Amendments</vt:lpstr>
      <vt:lpstr>Kefauver Harris Amendments</vt:lpstr>
      <vt:lpstr>Declaration of Helsinki</vt:lpstr>
      <vt:lpstr>Example: Tuskegee Syphilis study  Belmont Report and IRB Creation</vt:lpstr>
      <vt:lpstr>Example: Tuskegee Syphilis study  Belmont Report and IRB Creation</vt:lpstr>
      <vt:lpstr>Belmont Report and IRB Creation</vt:lpstr>
      <vt:lpstr>Ethical Considerations from the Belmont Report</vt:lpstr>
      <vt:lpstr>The Common Rule</vt:lpstr>
      <vt:lpstr>Example: Monster Study</vt:lpstr>
      <vt:lpstr>Applied Ethics in HCI  Using Ethics in I300, Design Research and Professional Contexts </vt:lpstr>
      <vt:lpstr>Applied Ethics in HCI </vt:lpstr>
      <vt:lpstr>Applied Ethics in HCI </vt:lpstr>
      <vt:lpstr>Applied Ethics in HCI </vt:lpstr>
      <vt:lpstr>Applied Ethics in HCI </vt:lpstr>
      <vt:lpstr>Applied Ethics in HCI </vt:lpstr>
      <vt:lpstr>Applied Ethics in HCI </vt:lpstr>
      <vt:lpstr>Applied Ethics in HCI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Ethics and  Protecting Human Subjects  </dc:title>
  <cp:lastModifiedBy>Novia Nurain</cp:lastModifiedBy>
  <cp:revision>2</cp:revision>
  <dcterms:modified xsi:type="dcterms:W3CDTF">2023-10-30T03:52:04Z</dcterms:modified>
</cp:coreProperties>
</file>